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1"/>
  </p:notesMasterIdLst>
  <p:sldIdLst>
    <p:sldId id="256" r:id="rId2"/>
    <p:sldId id="270" r:id="rId3"/>
    <p:sldId id="385" r:id="rId4"/>
    <p:sldId id="386" r:id="rId5"/>
    <p:sldId id="387" r:id="rId6"/>
    <p:sldId id="388" r:id="rId7"/>
    <p:sldId id="389" r:id="rId8"/>
    <p:sldId id="390" r:id="rId9"/>
    <p:sldId id="375" r:id="rId10"/>
    <p:sldId id="324" r:id="rId11"/>
    <p:sldId id="272" r:id="rId12"/>
    <p:sldId id="322" r:id="rId13"/>
    <p:sldId id="297" r:id="rId14"/>
    <p:sldId id="376" r:id="rId15"/>
    <p:sldId id="332" r:id="rId16"/>
    <p:sldId id="300" r:id="rId17"/>
    <p:sldId id="302" r:id="rId18"/>
    <p:sldId id="342" r:id="rId19"/>
    <p:sldId id="383" r:id="rId20"/>
    <p:sldId id="384" r:id="rId21"/>
    <p:sldId id="380" r:id="rId22"/>
    <p:sldId id="381" r:id="rId23"/>
    <p:sldId id="382" r:id="rId24"/>
    <p:sldId id="338" r:id="rId25"/>
    <p:sldId id="339" r:id="rId26"/>
    <p:sldId id="340" r:id="rId27"/>
    <p:sldId id="341"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70" r:id="rId53"/>
    <p:sldId id="379" r:id="rId54"/>
    <p:sldId id="378" r:id="rId55"/>
    <p:sldId id="330" r:id="rId56"/>
    <p:sldId id="377" r:id="rId57"/>
    <p:sldId id="371" r:id="rId58"/>
    <p:sldId id="372" r:id="rId59"/>
    <p:sldId id="37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9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9"/>
    <p:restoredTop sz="94712"/>
  </p:normalViewPr>
  <p:slideViewPr>
    <p:cSldViewPr>
      <p:cViewPr varScale="1">
        <p:scale>
          <a:sx n="162" d="100"/>
          <a:sy n="162" d="100"/>
        </p:scale>
        <p:origin x="208" y="6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EB6F7-8FB7-6147-BD3C-5C30A4DE04AF}" type="datetimeFigureOut">
              <a:rPr lang="en-US" smtClean="0"/>
              <a:t>1/15/20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20292-3C40-394F-9E69-D7855A46A0A3}" type="slidenum">
              <a:rPr lang="en-US" smtClean="0"/>
              <a:t>‹#›</a:t>
            </a:fld>
            <a:endParaRPr lang="en-US"/>
          </a:p>
        </p:txBody>
      </p:sp>
    </p:spTree>
    <p:extLst>
      <p:ext uri="{BB962C8B-B14F-4D97-AF65-F5344CB8AC3E}">
        <p14:creationId xmlns:p14="http://schemas.microsoft.com/office/powerpoint/2010/main" val="36199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76FA4-64D6-4200-8D79-45E1BB1A7B2A}" type="slidenum">
              <a:rPr lang="en-US" smtClean="0"/>
              <a:t>34</a:t>
            </a:fld>
            <a:endParaRPr lang="en-US"/>
          </a:p>
        </p:txBody>
      </p:sp>
    </p:spTree>
    <p:extLst>
      <p:ext uri="{BB962C8B-B14F-4D97-AF65-F5344CB8AC3E}">
        <p14:creationId xmlns:p14="http://schemas.microsoft.com/office/powerpoint/2010/main" val="134700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F7FB70BF-07E2-4CC2-A898-A14A367E67BC}" type="datetimeFigureOut">
              <a:rPr lang="en-US" smtClean="0"/>
              <a:t>1/15/20</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6A95767A-ADB9-41F0-B515-6D79B716D2CA}"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B70BF-07E2-4CC2-A898-A14A367E67BC}"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5767A-ADB9-41F0-B515-6D79B716D2C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B70BF-07E2-4CC2-A898-A14A367E67BC}"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6A95767A-ADB9-41F0-B515-6D79B716D2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B70BF-07E2-4CC2-A898-A14A367E67BC}"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5767A-ADB9-41F0-B515-6D79B716D2CA}"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F7FB70BF-07E2-4CC2-A898-A14A367E67BC}" type="datetimeFigureOut">
              <a:rPr lang="en-US" smtClean="0"/>
              <a:t>1/15/20</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6A95767A-ADB9-41F0-B515-6D79B716D2CA}"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B70BF-07E2-4CC2-A898-A14A367E67BC}"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5767A-ADB9-41F0-B515-6D79B716D2CA}"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B70BF-07E2-4CC2-A898-A14A367E67BC}"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95767A-ADB9-41F0-B515-6D79B716D2C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FB70BF-07E2-4CC2-A898-A14A367E67BC}"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95767A-ADB9-41F0-B515-6D79B716D2C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F7FB70BF-07E2-4CC2-A898-A14A367E67BC}"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95767A-ADB9-41F0-B515-6D79B716D2C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B70BF-07E2-4CC2-A898-A14A367E67BC}"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6A95767A-ADB9-41F0-B515-6D79B716D2CA}"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B70BF-07E2-4CC2-A898-A14A367E67BC}"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5767A-ADB9-41F0-B515-6D79B716D2CA}"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F7FB70BF-07E2-4CC2-A898-A14A367E67BC}" type="datetimeFigureOut">
              <a:rPr lang="en-US" smtClean="0"/>
              <a:t>1/15/20</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6A95767A-ADB9-41F0-B515-6D79B716D2C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Live Session 2</a:t>
            </a:r>
          </a:p>
        </p:txBody>
      </p:sp>
      <p:sp>
        <p:nvSpPr>
          <p:cNvPr id="2" name="Title 1"/>
          <p:cNvSpPr>
            <a:spLocks noGrp="1"/>
          </p:cNvSpPr>
          <p:nvPr>
            <p:ph type="title"/>
          </p:nvPr>
        </p:nvSpPr>
        <p:spPr/>
        <p:txBody>
          <a:bodyPr/>
          <a:lstStyle/>
          <a:p>
            <a:r>
              <a:rPr lang="en-US" dirty="0"/>
              <a:t>Experimental Statistics 2</a:t>
            </a:r>
          </a:p>
        </p:txBody>
      </p:sp>
    </p:spTree>
    <p:extLst>
      <p:ext uri="{BB962C8B-B14F-4D97-AF65-F5344CB8AC3E}">
        <p14:creationId xmlns:p14="http://schemas.microsoft.com/office/powerpoint/2010/main" val="1167852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High Level View</a:t>
            </a:r>
          </a:p>
        </p:txBody>
      </p:sp>
      <p:sp>
        <p:nvSpPr>
          <p:cNvPr id="2" name="TextBox 1"/>
          <p:cNvSpPr txBox="1"/>
          <p:nvPr/>
        </p:nvSpPr>
        <p:spPr>
          <a:xfrm>
            <a:off x="4187982" y="76200"/>
            <a:ext cx="2590800" cy="923330"/>
          </a:xfrm>
          <a:prstGeom prst="rect">
            <a:avLst/>
          </a:prstGeom>
          <a:noFill/>
        </p:spPr>
        <p:txBody>
          <a:bodyPr wrap="square" rtlCol="0">
            <a:spAutoFit/>
          </a:bodyPr>
          <a:lstStyle/>
          <a:p>
            <a:r>
              <a:rPr lang="en-US" dirty="0">
                <a:solidFill>
                  <a:schemeClr val="bg1"/>
                </a:solidFill>
              </a:rPr>
              <a:t>Key assumptions:</a:t>
            </a:r>
          </a:p>
          <a:p>
            <a:r>
              <a:rPr lang="en-US" dirty="0">
                <a:solidFill>
                  <a:schemeClr val="bg1"/>
                </a:solidFill>
              </a:rPr>
              <a:t>Normality of residuals</a:t>
            </a:r>
          </a:p>
          <a:p>
            <a:r>
              <a:rPr lang="en-US" dirty="0">
                <a:solidFill>
                  <a:schemeClr val="bg1"/>
                </a:solidFill>
              </a:rPr>
              <a:t>Constant variance</a:t>
            </a:r>
          </a:p>
        </p:txBody>
      </p:sp>
      <p:pic>
        <p:nvPicPr>
          <p:cNvPr id="4" name="Picture 3"/>
          <p:cNvPicPr>
            <a:picLocks noChangeAspect="1"/>
          </p:cNvPicPr>
          <p:nvPr/>
        </p:nvPicPr>
        <p:blipFill>
          <a:blip r:embed="rId2"/>
          <a:stretch>
            <a:fillRect/>
          </a:stretch>
        </p:blipFill>
        <p:spPr>
          <a:xfrm>
            <a:off x="0" y="0"/>
            <a:ext cx="7061200" cy="6781800"/>
          </a:xfrm>
          <a:prstGeom prst="rect">
            <a:avLst/>
          </a:prstGeom>
        </p:spPr>
      </p:pic>
    </p:spTree>
    <p:extLst>
      <p:ext uri="{BB962C8B-B14F-4D97-AF65-F5344CB8AC3E}">
        <p14:creationId xmlns:p14="http://schemas.microsoft.com/office/powerpoint/2010/main" val="157937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92500" lnSpcReduction="10000"/>
          </a:bodyPr>
          <a:lstStyle/>
          <a:p>
            <a:r>
              <a:rPr lang="en-US" dirty="0"/>
              <a:t>General Idea</a:t>
            </a:r>
          </a:p>
          <a:p>
            <a:pPr lvl="1"/>
            <a:r>
              <a:rPr lang="en-US" dirty="0"/>
              <a:t>Algorithms that decide which predictors are relevant in a regression model through a sequential procedure using a measure of model fit</a:t>
            </a:r>
          </a:p>
          <a:p>
            <a:pPr lvl="1"/>
            <a:endParaRPr lang="en-US" dirty="0"/>
          </a:p>
          <a:p>
            <a:pPr lvl="1"/>
            <a:r>
              <a:rPr lang="en-US" dirty="0"/>
              <a:t>Its now becoming more popular to use LASSO, LARS, and ELASTIC NET  and use CV to find the “sweet spot” in terms of prediction error (I would use one of these)</a:t>
            </a:r>
          </a:p>
          <a:p>
            <a:pPr lvl="1"/>
            <a:endParaRPr lang="en-US" dirty="0"/>
          </a:p>
          <a:p>
            <a:pPr lvl="1"/>
            <a:r>
              <a:rPr lang="en-US" dirty="0"/>
              <a:t>It does not need to be the “end all, be all” to your model building process.  Think google flu trends.</a:t>
            </a:r>
          </a:p>
          <a:p>
            <a:pPr lvl="1"/>
            <a:endParaRPr lang="en-US" dirty="0"/>
          </a:p>
          <a:p>
            <a:pPr marL="365760" lvl="1" indent="0">
              <a:buNone/>
            </a:pPr>
            <a:r>
              <a:rPr lang="en-US" dirty="0"/>
              <a:t>Drawbacks to (Forward, Backward, Step wise)</a:t>
            </a:r>
          </a:p>
          <a:p>
            <a:pPr lvl="3"/>
            <a:r>
              <a:rPr lang="en-US" dirty="0"/>
              <a:t>Stepwise yield confidence intervals that are too narrow</a:t>
            </a:r>
          </a:p>
          <a:p>
            <a:pPr lvl="3"/>
            <a:r>
              <a:rPr lang="en-US" dirty="0"/>
              <a:t>Computers can’t perform transformations</a:t>
            </a:r>
          </a:p>
          <a:p>
            <a:pPr lvl="3"/>
            <a:r>
              <a:rPr lang="en-US" dirty="0"/>
              <a:t>Correlated predictor effect the frequency in which true predictors are included over predictors that are just random and have no association with the response</a:t>
            </a:r>
          </a:p>
          <a:p>
            <a:pPr lvl="3"/>
            <a:r>
              <a:rPr lang="en-US" dirty="0"/>
              <a:t>Yields models that are too small</a:t>
            </a:r>
          </a:p>
          <a:p>
            <a:pPr lvl="3"/>
            <a:r>
              <a:rPr lang="en-US" dirty="0"/>
              <a:t>Coefficients and statistics are biased</a:t>
            </a:r>
          </a:p>
          <a:p>
            <a:pPr lvl="3"/>
            <a:r>
              <a:rPr lang="en-US" dirty="0"/>
              <a:t>See Ratner for more</a:t>
            </a:r>
          </a:p>
        </p:txBody>
      </p:sp>
      <p:sp>
        <p:nvSpPr>
          <p:cNvPr id="3" name="Title 2"/>
          <p:cNvSpPr>
            <a:spLocks noGrp="1"/>
          </p:cNvSpPr>
          <p:nvPr>
            <p:ph type="title"/>
          </p:nvPr>
        </p:nvSpPr>
        <p:spPr/>
        <p:txBody>
          <a:bodyPr/>
          <a:lstStyle/>
          <a:p>
            <a:r>
              <a:rPr lang="en-US" dirty="0"/>
              <a:t>My 2 cents on Model Selection</a:t>
            </a:r>
          </a:p>
        </p:txBody>
      </p:sp>
    </p:spTree>
    <p:extLst>
      <p:ext uri="{BB962C8B-B14F-4D97-AF65-F5344CB8AC3E}">
        <p14:creationId xmlns:p14="http://schemas.microsoft.com/office/powerpoint/2010/main" val="9656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All you need to know about LARS and </a:t>
            </a:r>
            <a:r>
              <a:rPr lang="en-US" dirty="0" err="1"/>
              <a:t>LASSo</a:t>
            </a:r>
            <a:r>
              <a:rPr lang="en-US" dirty="0"/>
              <a:t> mathematically</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7982064" cy="437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4495800" y="4600159"/>
            <a:ext cx="1066800" cy="0"/>
          </a:xfrm>
          <a:prstGeom prst="straightConnector1">
            <a:avLst/>
          </a:prstGeom>
          <a:ln w="762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7400" y="2438400"/>
            <a:ext cx="2438400" cy="3416320"/>
          </a:xfrm>
          <a:prstGeom prst="rect">
            <a:avLst/>
          </a:prstGeom>
          <a:noFill/>
        </p:spPr>
        <p:txBody>
          <a:bodyPr wrap="square" rtlCol="0">
            <a:spAutoFit/>
          </a:bodyPr>
          <a:lstStyle/>
          <a:p>
            <a:r>
              <a:rPr lang="en-US" dirty="0"/>
              <a:t>Methods are a penalized regression technique that forces some coefficients to be 0</a:t>
            </a:r>
          </a:p>
          <a:p>
            <a:endParaRPr lang="en-US" dirty="0"/>
          </a:p>
          <a:p>
            <a:endParaRPr lang="en-US" dirty="0"/>
          </a:p>
          <a:p>
            <a:r>
              <a:rPr lang="en-US" dirty="0"/>
              <a:t>X- Axis is the penalty</a:t>
            </a:r>
          </a:p>
          <a:p>
            <a:endParaRPr lang="en-US" dirty="0"/>
          </a:p>
          <a:p>
            <a:r>
              <a:rPr lang="en-US" dirty="0"/>
              <a:t>Y-Axis is the regression coefficients for a given penalty</a:t>
            </a:r>
          </a:p>
        </p:txBody>
      </p:sp>
    </p:spTree>
    <p:extLst>
      <p:ext uri="{BB962C8B-B14F-4D97-AF65-F5344CB8AC3E}">
        <p14:creationId xmlns:p14="http://schemas.microsoft.com/office/powerpoint/2010/main" val="56995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It is important to be aware that the cross validation covered using </a:t>
            </a:r>
            <a:r>
              <a:rPr lang="en-US" dirty="0" err="1"/>
              <a:t>glm</a:t>
            </a:r>
            <a:r>
              <a:rPr lang="en-US" dirty="0"/>
              <a:t> select is serving a purpose to finding a reduced model with good prediction accuracy.</a:t>
            </a:r>
          </a:p>
          <a:p>
            <a:endParaRPr lang="en-US" dirty="0"/>
          </a:p>
          <a:p>
            <a:endParaRPr lang="en-US" dirty="0"/>
          </a:p>
          <a:p>
            <a:r>
              <a:rPr lang="en-US" dirty="0"/>
              <a:t>The Cross validation idea can be done at a much higher level as well if you are trying to assess different approaches and methods (is a Random Forrest </a:t>
            </a:r>
            <a:r>
              <a:rPr lang="en-US" dirty="0" err="1"/>
              <a:t>outperfroming</a:t>
            </a:r>
            <a:r>
              <a:rPr lang="en-US" dirty="0"/>
              <a:t> MLR, </a:t>
            </a:r>
            <a:r>
              <a:rPr lang="en-US" dirty="0" err="1"/>
              <a:t>knn</a:t>
            </a:r>
            <a:r>
              <a:rPr lang="en-US" dirty="0"/>
              <a:t>, </a:t>
            </a:r>
            <a:r>
              <a:rPr lang="en-US" dirty="0" err="1"/>
              <a:t>etc</a:t>
            </a:r>
            <a:r>
              <a:rPr lang="en-US" dirty="0"/>
              <a:t>?)</a:t>
            </a:r>
          </a:p>
          <a:p>
            <a:pPr lvl="1"/>
            <a:r>
              <a:rPr lang="en-US" dirty="0"/>
              <a:t>To do this you want to make sure your ENTIRE modeling process is being included in the cross validation loop.</a:t>
            </a:r>
          </a:p>
          <a:p>
            <a:pPr lvl="1"/>
            <a:r>
              <a:rPr lang="en-US" dirty="0"/>
              <a:t>Estimates to test error are averaged over a number of </a:t>
            </a:r>
            <a:r>
              <a:rPr lang="en-US" dirty="0" err="1"/>
              <a:t>kfold</a:t>
            </a:r>
            <a:r>
              <a:rPr lang="en-US" dirty="0"/>
              <a:t>, bootstrap (random sample with replacement), or randomly selected observations (w/o replacement)</a:t>
            </a:r>
          </a:p>
        </p:txBody>
      </p:sp>
      <p:sp>
        <p:nvSpPr>
          <p:cNvPr id="3" name="Title 2"/>
          <p:cNvSpPr>
            <a:spLocks noGrp="1"/>
          </p:cNvSpPr>
          <p:nvPr>
            <p:ph type="title"/>
          </p:nvPr>
        </p:nvSpPr>
        <p:spPr/>
        <p:txBody>
          <a:bodyPr/>
          <a:lstStyle/>
          <a:p>
            <a:r>
              <a:rPr lang="en-US" dirty="0"/>
              <a:t>Cross validation</a:t>
            </a:r>
          </a:p>
        </p:txBody>
      </p:sp>
    </p:spTree>
    <p:extLst>
      <p:ext uri="{BB962C8B-B14F-4D97-AF65-F5344CB8AC3E}">
        <p14:creationId xmlns:p14="http://schemas.microsoft.com/office/powerpoint/2010/main" val="311057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17071" y="1719263"/>
            <a:ext cx="5335257" cy="4406900"/>
          </a:xfrm>
          <a:prstGeom prst="rect">
            <a:avLst/>
          </a:prstGeom>
        </p:spPr>
      </p:pic>
      <p:sp>
        <p:nvSpPr>
          <p:cNvPr id="3" name="Title 2"/>
          <p:cNvSpPr>
            <a:spLocks noGrp="1"/>
          </p:cNvSpPr>
          <p:nvPr>
            <p:ph type="title"/>
          </p:nvPr>
        </p:nvSpPr>
        <p:spPr/>
        <p:txBody>
          <a:bodyPr/>
          <a:lstStyle/>
          <a:p>
            <a:r>
              <a:rPr lang="en-US" dirty="0"/>
              <a:t>GLM NET (LASSO in R)</a:t>
            </a:r>
          </a:p>
        </p:txBody>
      </p:sp>
    </p:spTree>
    <p:extLst>
      <p:ext uri="{BB962C8B-B14F-4D97-AF65-F5344CB8AC3E}">
        <p14:creationId xmlns:p14="http://schemas.microsoft.com/office/powerpoint/2010/main" val="93664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31760" y="5867400"/>
            <a:ext cx="8382000" cy="1054100"/>
          </a:xfrm>
        </p:spPr>
        <p:txBody>
          <a:bodyPr/>
          <a:lstStyle/>
          <a:p>
            <a:r>
              <a:rPr lang="en-US" sz="2400" dirty="0">
                <a:solidFill>
                  <a:schemeClr val="tx1"/>
                </a:solidFill>
              </a:rPr>
              <a:t>Ex:  Real World cross validation strategy</a:t>
            </a:r>
          </a:p>
        </p:txBody>
      </p:sp>
      <p:sp>
        <p:nvSpPr>
          <p:cNvPr id="4" name="Rectangle 3"/>
          <p:cNvSpPr/>
          <p:nvPr/>
        </p:nvSpPr>
        <p:spPr>
          <a:xfrm>
            <a:off x="3073856" y="862670"/>
            <a:ext cx="5714774" cy="3047941"/>
          </a:xfrm>
          <a:prstGeom prst="rect">
            <a:avLst/>
          </a:prstGeom>
          <a:gradFill flip="none" rotWithShape="1">
            <a:gsLst>
              <a:gs pos="0">
                <a:schemeClr val="bg1"/>
              </a:gs>
              <a:gs pos="100000">
                <a:schemeClr val="bg1">
                  <a:lumMod val="65000"/>
                </a:schemeClr>
              </a:gs>
            </a:gsLst>
            <a:lin ang="5400000" scaled="0"/>
            <a:tileRec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663719" y="1055778"/>
            <a:ext cx="364202" cy="307777"/>
          </a:xfrm>
          <a:prstGeom prst="rect">
            <a:avLst/>
          </a:prstGeom>
          <a:noFill/>
          <a:ln>
            <a:noFill/>
          </a:ln>
          <a:effectLst/>
        </p:spPr>
        <p:txBody>
          <a:bodyPr wrap="none" rtlCol="0">
            <a:spAutoFit/>
          </a:bodyPr>
          <a:lstStyle/>
          <a:p>
            <a:r>
              <a:rPr lang="en-US" sz="1400" dirty="0">
                <a:latin typeface="Arial"/>
                <a:cs typeface="Arial"/>
              </a:rPr>
              <a:t>…</a:t>
            </a:r>
          </a:p>
        </p:txBody>
      </p:sp>
      <p:sp>
        <p:nvSpPr>
          <p:cNvPr id="6" name="TextBox 5"/>
          <p:cNvSpPr txBox="1"/>
          <p:nvPr/>
        </p:nvSpPr>
        <p:spPr>
          <a:xfrm>
            <a:off x="382795" y="1095588"/>
            <a:ext cx="2080668" cy="307777"/>
          </a:xfrm>
          <a:prstGeom prst="rect">
            <a:avLst/>
          </a:prstGeom>
          <a:noFill/>
          <a:ln>
            <a:solidFill>
              <a:srgbClr val="FFFFFF"/>
            </a:solidFill>
          </a:ln>
          <a:effectLst/>
        </p:spPr>
        <p:txBody>
          <a:bodyPr wrap="none" rtlCol="0">
            <a:spAutoFit/>
          </a:bodyPr>
          <a:lstStyle/>
          <a:p>
            <a:r>
              <a:rPr lang="en-US" sz="1400" dirty="0">
                <a:solidFill>
                  <a:srgbClr val="000000"/>
                </a:solidFill>
                <a:latin typeface="Arial"/>
                <a:cs typeface="Arial"/>
              </a:rPr>
              <a:t>Nested Cross validation</a:t>
            </a:r>
          </a:p>
        </p:txBody>
      </p:sp>
      <p:sp>
        <p:nvSpPr>
          <p:cNvPr id="7" name="Rectangle 6"/>
          <p:cNvSpPr/>
          <p:nvPr/>
        </p:nvSpPr>
        <p:spPr>
          <a:xfrm>
            <a:off x="3182792" y="1819415"/>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Feature selection &amp; </a:t>
            </a:r>
          </a:p>
          <a:p>
            <a:pPr algn="ctr"/>
            <a:r>
              <a:rPr lang="en-US" sz="1400" dirty="0">
                <a:solidFill>
                  <a:schemeClr val="tx1"/>
                </a:solidFill>
                <a:latin typeface="Arial"/>
                <a:cs typeface="Arial"/>
              </a:rPr>
              <a:t>classifier design</a:t>
            </a:r>
          </a:p>
        </p:txBody>
      </p:sp>
      <p:cxnSp>
        <p:nvCxnSpPr>
          <p:cNvPr id="8" name="Elbow Connector 7"/>
          <p:cNvCxnSpPr>
            <a:stCxn id="20" idx="1"/>
            <a:endCxn id="25" idx="1"/>
          </p:cNvCxnSpPr>
          <p:nvPr/>
        </p:nvCxnSpPr>
        <p:spPr>
          <a:xfrm rot="10800000" flipV="1">
            <a:off x="3369690" y="519490"/>
            <a:ext cx="1483772" cy="3013847"/>
          </a:xfrm>
          <a:prstGeom prst="bentConnector3">
            <a:avLst>
              <a:gd name="adj1" fmla="val 13680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20" idx="1"/>
            <a:endCxn id="21" idx="1"/>
          </p:cNvCxnSpPr>
          <p:nvPr/>
        </p:nvCxnSpPr>
        <p:spPr>
          <a:xfrm rot="10800000" flipV="1">
            <a:off x="3369690" y="519490"/>
            <a:ext cx="1483773" cy="741969"/>
          </a:xfrm>
          <a:prstGeom prst="bentConnector3">
            <a:avLst>
              <a:gd name="adj1" fmla="val 12805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644099" y="3320134"/>
            <a:ext cx="364202" cy="307777"/>
          </a:xfrm>
          <a:prstGeom prst="rect">
            <a:avLst/>
          </a:prstGeom>
          <a:noFill/>
          <a:ln>
            <a:noFill/>
          </a:ln>
          <a:effectLst/>
        </p:spPr>
        <p:txBody>
          <a:bodyPr wrap="none" rtlCol="0">
            <a:spAutoFit/>
          </a:bodyPr>
          <a:lstStyle/>
          <a:p>
            <a:r>
              <a:rPr lang="en-US" sz="1400" dirty="0">
                <a:latin typeface="Arial"/>
                <a:cs typeface="Arial"/>
              </a:rPr>
              <a:t>…</a:t>
            </a:r>
          </a:p>
        </p:txBody>
      </p:sp>
      <p:cxnSp>
        <p:nvCxnSpPr>
          <p:cNvPr id="11" name="Straight Arrow Connector 10"/>
          <p:cNvCxnSpPr>
            <a:stCxn id="21" idx="2"/>
            <a:endCxn id="7" idx="0"/>
          </p:cNvCxnSpPr>
          <p:nvPr/>
        </p:nvCxnSpPr>
        <p:spPr>
          <a:xfrm>
            <a:off x="3996224" y="1528420"/>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4286081" y="4301080"/>
            <a:ext cx="2891584" cy="35990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a:cs typeface="Arial"/>
              </a:rPr>
              <a:t>Summarize performance</a:t>
            </a:r>
          </a:p>
        </p:txBody>
      </p:sp>
      <p:cxnSp>
        <p:nvCxnSpPr>
          <p:cNvPr id="13" name="Elbow Connector 12"/>
          <p:cNvCxnSpPr>
            <a:stCxn id="12" idx="1"/>
          </p:cNvCxnSpPr>
          <p:nvPr/>
        </p:nvCxnSpPr>
        <p:spPr>
          <a:xfrm rot="10800000" flipV="1">
            <a:off x="1110619" y="4481034"/>
            <a:ext cx="3175462" cy="432264"/>
          </a:xfrm>
          <a:prstGeom prst="bentConnector2">
            <a:avLst/>
          </a:prstGeom>
          <a:ln>
            <a:solidFill>
              <a:srgbClr val="000000"/>
            </a:solidFill>
            <a:prstDash val="dot"/>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958406" y="4913298"/>
            <a:ext cx="2062961" cy="674526"/>
          </a:xfrm>
          <a:prstGeom prst="ellipse">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a:cs typeface="Arial"/>
              </a:rPr>
              <a:t>Validation Data (independent)</a:t>
            </a:r>
          </a:p>
        </p:txBody>
      </p:sp>
      <p:cxnSp>
        <p:nvCxnSpPr>
          <p:cNvPr id="15" name="Straight Arrow Connector 14"/>
          <p:cNvCxnSpPr>
            <a:endCxn id="14" idx="2"/>
          </p:cNvCxnSpPr>
          <p:nvPr/>
        </p:nvCxnSpPr>
        <p:spPr>
          <a:xfrm>
            <a:off x="2130472" y="5250561"/>
            <a:ext cx="82793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946819" y="4913300"/>
            <a:ext cx="1339619" cy="67452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a:cs typeface="Arial"/>
              </a:rPr>
              <a:t>Validated performance</a:t>
            </a:r>
          </a:p>
        </p:txBody>
      </p:sp>
      <p:cxnSp>
        <p:nvCxnSpPr>
          <p:cNvPr id="17" name="Straight Arrow Connector 16"/>
          <p:cNvCxnSpPr>
            <a:stCxn id="14" idx="6"/>
            <a:endCxn id="16" idx="1"/>
          </p:cNvCxnSpPr>
          <p:nvPr/>
        </p:nvCxnSpPr>
        <p:spPr>
          <a:xfrm>
            <a:off x="5021367" y="5250561"/>
            <a:ext cx="925452"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99528" y="4143432"/>
            <a:ext cx="1461257" cy="584776"/>
          </a:xfrm>
          <a:prstGeom prst="rect">
            <a:avLst/>
          </a:prstGeom>
          <a:noFill/>
        </p:spPr>
        <p:txBody>
          <a:bodyPr wrap="none" rtlCol="0">
            <a:spAutoFit/>
          </a:bodyPr>
          <a:lstStyle/>
          <a:p>
            <a:pPr algn="ctr"/>
            <a:r>
              <a:rPr lang="en-US" sz="1600" b="1" dirty="0">
                <a:latin typeface="Arial"/>
                <a:cs typeface="Arial"/>
              </a:rPr>
              <a:t>Construction </a:t>
            </a:r>
          </a:p>
          <a:p>
            <a:pPr algn="ctr"/>
            <a:r>
              <a:rPr lang="en-US" sz="1600" b="1" dirty="0">
                <a:latin typeface="Arial"/>
                <a:cs typeface="Arial"/>
              </a:rPr>
              <a:t>phase</a:t>
            </a:r>
          </a:p>
        </p:txBody>
      </p:sp>
      <p:sp>
        <p:nvSpPr>
          <p:cNvPr id="19" name="TextBox 18"/>
          <p:cNvSpPr txBox="1"/>
          <p:nvPr/>
        </p:nvSpPr>
        <p:spPr>
          <a:xfrm>
            <a:off x="7861864" y="4894409"/>
            <a:ext cx="1166605" cy="584776"/>
          </a:xfrm>
          <a:prstGeom prst="rect">
            <a:avLst/>
          </a:prstGeom>
          <a:noFill/>
        </p:spPr>
        <p:txBody>
          <a:bodyPr wrap="none" rtlCol="0">
            <a:spAutoFit/>
          </a:bodyPr>
          <a:lstStyle/>
          <a:p>
            <a:pPr algn="ctr"/>
            <a:r>
              <a:rPr lang="en-US" sz="1600" b="1" dirty="0">
                <a:latin typeface="Arial"/>
                <a:cs typeface="Arial"/>
              </a:rPr>
              <a:t>Validation </a:t>
            </a:r>
          </a:p>
          <a:p>
            <a:pPr algn="ctr"/>
            <a:r>
              <a:rPr lang="en-US" sz="1600" b="1" dirty="0">
                <a:latin typeface="Arial"/>
                <a:cs typeface="Arial"/>
              </a:rPr>
              <a:t>phase</a:t>
            </a:r>
          </a:p>
        </p:txBody>
      </p:sp>
      <p:sp>
        <p:nvSpPr>
          <p:cNvPr id="20" name="Rounded Rectangle 19"/>
          <p:cNvSpPr/>
          <p:nvPr/>
        </p:nvSpPr>
        <p:spPr>
          <a:xfrm>
            <a:off x="4853462" y="315512"/>
            <a:ext cx="1790637" cy="40795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Data</a:t>
            </a:r>
          </a:p>
        </p:txBody>
      </p:sp>
      <p:sp>
        <p:nvSpPr>
          <p:cNvPr id="21" name="Rounded Rectangle 20"/>
          <p:cNvSpPr/>
          <p:nvPr/>
        </p:nvSpPr>
        <p:spPr>
          <a:xfrm>
            <a:off x="3369689" y="994499"/>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Training sample</a:t>
            </a:r>
          </a:p>
        </p:txBody>
      </p:sp>
      <p:sp>
        <p:nvSpPr>
          <p:cNvPr id="22" name="Rectangle 21"/>
          <p:cNvSpPr/>
          <p:nvPr/>
        </p:nvSpPr>
        <p:spPr>
          <a:xfrm>
            <a:off x="4914636" y="1824119"/>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Feature selection &amp; </a:t>
            </a:r>
          </a:p>
          <a:p>
            <a:pPr algn="ctr"/>
            <a:r>
              <a:rPr lang="en-US" sz="1400" dirty="0">
                <a:solidFill>
                  <a:schemeClr val="tx1"/>
                </a:solidFill>
                <a:latin typeface="Arial"/>
                <a:cs typeface="Arial"/>
              </a:rPr>
              <a:t>classifier design</a:t>
            </a:r>
          </a:p>
        </p:txBody>
      </p:sp>
      <p:cxnSp>
        <p:nvCxnSpPr>
          <p:cNvPr id="23" name="Straight Arrow Connector 22"/>
          <p:cNvCxnSpPr>
            <a:stCxn id="24" idx="2"/>
            <a:endCxn id="22" idx="0"/>
          </p:cNvCxnSpPr>
          <p:nvPr/>
        </p:nvCxnSpPr>
        <p:spPr>
          <a:xfrm>
            <a:off x="5728068" y="1533124"/>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101533" y="999203"/>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Training sample</a:t>
            </a:r>
          </a:p>
        </p:txBody>
      </p:sp>
      <p:sp>
        <p:nvSpPr>
          <p:cNvPr id="25" name="Rounded Rectangle 24"/>
          <p:cNvSpPr/>
          <p:nvPr/>
        </p:nvSpPr>
        <p:spPr>
          <a:xfrm>
            <a:off x="3369690" y="3266377"/>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Testing sample</a:t>
            </a:r>
          </a:p>
        </p:txBody>
      </p:sp>
      <p:cxnSp>
        <p:nvCxnSpPr>
          <p:cNvPr id="26" name="Straight Arrow Connector 25"/>
          <p:cNvCxnSpPr>
            <a:stCxn id="7" idx="2"/>
            <a:endCxn id="25" idx="0"/>
          </p:cNvCxnSpPr>
          <p:nvPr/>
        </p:nvCxnSpPr>
        <p:spPr>
          <a:xfrm>
            <a:off x="3996224" y="2825009"/>
            <a:ext cx="1" cy="44136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5101534" y="3266377"/>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Testing sample</a:t>
            </a:r>
          </a:p>
        </p:txBody>
      </p:sp>
      <p:cxnSp>
        <p:nvCxnSpPr>
          <p:cNvPr id="28" name="Straight Arrow Connector 27"/>
          <p:cNvCxnSpPr>
            <a:stCxn id="22" idx="2"/>
            <a:endCxn id="27" idx="0"/>
          </p:cNvCxnSpPr>
          <p:nvPr/>
        </p:nvCxnSpPr>
        <p:spPr>
          <a:xfrm>
            <a:off x="5728068" y="2829713"/>
            <a:ext cx="1" cy="4366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05199" y="1819415"/>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Feature selection &amp; </a:t>
            </a:r>
          </a:p>
          <a:p>
            <a:pPr algn="ctr"/>
            <a:r>
              <a:rPr lang="en-US" sz="1400" dirty="0">
                <a:solidFill>
                  <a:schemeClr val="tx1"/>
                </a:solidFill>
                <a:latin typeface="Arial"/>
                <a:cs typeface="Arial"/>
              </a:rPr>
              <a:t>classifier design</a:t>
            </a:r>
          </a:p>
        </p:txBody>
      </p:sp>
      <p:cxnSp>
        <p:nvCxnSpPr>
          <p:cNvPr id="30" name="Straight Arrow Connector 29"/>
          <p:cNvCxnSpPr>
            <a:stCxn id="31" idx="2"/>
            <a:endCxn id="29" idx="0"/>
          </p:cNvCxnSpPr>
          <p:nvPr/>
        </p:nvCxnSpPr>
        <p:spPr>
          <a:xfrm>
            <a:off x="7818631" y="1528420"/>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7192096" y="994499"/>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Training sample</a:t>
            </a:r>
          </a:p>
        </p:txBody>
      </p:sp>
      <p:sp>
        <p:nvSpPr>
          <p:cNvPr id="32" name="Rounded Rectangle 31"/>
          <p:cNvSpPr/>
          <p:nvPr/>
        </p:nvSpPr>
        <p:spPr>
          <a:xfrm>
            <a:off x="7192097" y="3261673"/>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rial"/>
                <a:cs typeface="Arial"/>
              </a:rPr>
              <a:t>Testing sample</a:t>
            </a:r>
          </a:p>
        </p:txBody>
      </p:sp>
      <p:cxnSp>
        <p:nvCxnSpPr>
          <p:cNvPr id="33" name="Straight Arrow Connector 32"/>
          <p:cNvCxnSpPr>
            <a:stCxn id="29" idx="2"/>
            <a:endCxn id="32" idx="0"/>
          </p:cNvCxnSpPr>
          <p:nvPr/>
        </p:nvCxnSpPr>
        <p:spPr>
          <a:xfrm>
            <a:off x="7818631" y="2825009"/>
            <a:ext cx="1" cy="4366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6705" y="1533124"/>
            <a:ext cx="2532931" cy="1815882"/>
          </a:xfrm>
          <a:prstGeom prst="rect">
            <a:avLst/>
          </a:prstGeom>
          <a:noFill/>
          <a:ln>
            <a:solidFill>
              <a:srgbClr val="FFFFFF"/>
            </a:solidFill>
          </a:ln>
          <a:effectLst/>
        </p:spPr>
        <p:txBody>
          <a:bodyPr wrap="square" rtlCol="0">
            <a:spAutoFit/>
          </a:bodyPr>
          <a:lstStyle/>
          <a:p>
            <a:pPr algn="ctr"/>
            <a:r>
              <a:rPr lang="en-US" sz="1400" b="1" dirty="0">
                <a:solidFill>
                  <a:srgbClr val="000000"/>
                </a:solidFill>
                <a:latin typeface="Arial"/>
                <a:cs typeface="Arial"/>
              </a:rPr>
              <a:t>Stage1 (filter)</a:t>
            </a:r>
            <a:r>
              <a:rPr lang="en-US" sz="1400" dirty="0">
                <a:solidFill>
                  <a:srgbClr val="000000"/>
                </a:solidFill>
                <a:latin typeface="Arial"/>
                <a:cs typeface="Arial"/>
              </a:rPr>
              <a:t>: </a:t>
            </a:r>
          </a:p>
          <a:p>
            <a:pPr algn="ctr"/>
            <a:r>
              <a:rPr lang="en-US" sz="1400" dirty="0">
                <a:solidFill>
                  <a:srgbClr val="000000"/>
                </a:solidFill>
                <a:latin typeface="Arial"/>
                <a:cs typeface="Arial"/>
              </a:rPr>
              <a:t>correlation, t-test, </a:t>
            </a:r>
            <a:r>
              <a:rPr lang="en-US" sz="1400" dirty="0" err="1">
                <a:solidFill>
                  <a:srgbClr val="000000"/>
                </a:solidFill>
                <a:latin typeface="Arial"/>
                <a:cs typeface="Arial"/>
              </a:rPr>
              <a:t>etc</a:t>
            </a:r>
            <a:endParaRPr lang="en-US" sz="1400" dirty="0">
              <a:solidFill>
                <a:srgbClr val="000000"/>
              </a:solidFill>
              <a:latin typeface="Arial"/>
              <a:cs typeface="Arial"/>
            </a:endParaRPr>
          </a:p>
          <a:p>
            <a:pPr algn="ctr"/>
            <a:endParaRPr lang="en-US" sz="1400" dirty="0">
              <a:solidFill>
                <a:srgbClr val="000000"/>
              </a:solidFill>
              <a:latin typeface="Arial"/>
              <a:cs typeface="Arial"/>
            </a:endParaRPr>
          </a:p>
          <a:p>
            <a:pPr algn="ctr"/>
            <a:r>
              <a:rPr lang="en-US" sz="1400" b="1" dirty="0">
                <a:solidFill>
                  <a:srgbClr val="000000"/>
                </a:solidFill>
                <a:latin typeface="Arial"/>
                <a:cs typeface="Arial"/>
              </a:rPr>
              <a:t>Stage 2 (design):</a:t>
            </a:r>
            <a:r>
              <a:rPr lang="en-US" sz="1400" dirty="0">
                <a:solidFill>
                  <a:srgbClr val="000000"/>
                </a:solidFill>
                <a:latin typeface="Arial"/>
                <a:cs typeface="Arial"/>
              </a:rPr>
              <a:t> </a:t>
            </a:r>
          </a:p>
          <a:p>
            <a:pPr algn="ctr"/>
            <a:r>
              <a:rPr lang="en-US" sz="1400" dirty="0">
                <a:solidFill>
                  <a:srgbClr val="000000"/>
                </a:solidFill>
                <a:latin typeface="Arial"/>
                <a:cs typeface="Arial"/>
              </a:rPr>
              <a:t>Sequential forward search, </a:t>
            </a:r>
          </a:p>
          <a:p>
            <a:pPr algn="ctr"/>
            <a:r>
              <a:rPr lang="en-US" sz="1400" dirty="0">
                <a:solidFill>
                  <a:srgbClr val="000000"/>
                </a:solidFill>
                <a:latin typeface="Arial"/>
                <a:cs typeface="Arial"/>
              </a:rPr>
              <a:t>Feature selection (LASSO, Random Forest)</a:t>
            </a:r>
          </a:p>
          <a:p>
            <a:pPr algn="ctr"/>
            <a:r>
              <a:rPr lang="en-US" sz="1400" dirty="0">
                <a:solidFill>
                  <a:srgbClr val="000000"/>
                </a:solidFill>
                <a:latin typeface="Arial"/>
                <a:cs typeface="Arial"/>
              </a:rPr>
              <a:t>+ LDA, </a:t>
            </a:r>
            <a:r>
              <a:rPr lang="en-US" sz="1400" dirty="0" err="1">
                <a:solidFill>
                  <a:srgbClr val="000000"/>
                </a:solidFill>
                <a:latin typeface="Arial"/>
                <a:cs typeface="Arial"/>
              </a:rPr>
              <a:t>SVM,Reg</a:t>
            </a:r>
            <a:r>
              <a:rPr lang="en-US" sz="1400" dirty="0">
                <a:solidFill>
                  <a:srgbClr val="000000"/>
                </a:solidFill>
                <a:latin typeface="Arial"/>
                <a:cs typeface="Arial"/>
              </a:rPr>
              <a:t> </a:t>
            </a:r>
            <a:r>
              <a:rPr lang="en-US" sz="1400" dirty="0" err="1">
                <a:solidFill>
                  <a:srgbClr val="000000"/>
                </a:solidFill>
                <a:latin typeface="Arial"/>
                <a:cs typeface="Arial"/>
              </a:rPr>
              <a:t>etc</a:t>
            </a:r>
            <a:endParaRPr lang="en-US" sz="1400" dirty="0">
              <a:solidFill>
                <a:srgbClr val="000000"/>
              </a:solidFill>
              <a:latin typeface="Arial"/>
              <a:cs typeface="Arial"/>
            </a:endParaRPr>
          </a:p>
        </p:txBody>
      </p:sp>
      <p:sp>
        <p:nvSpPr>
          <p:cNvPr id="35" name="TextBox 34"/>
          <p:cNvSpPr txBox="1"/>
          <p:nvPr/>
        </p:nvSpPr>
        <p:spPr>
          <a:xfrm>
            <a:off x="145782" y="3533337"/>
            <a:ext cx="2521844" cy="307777"/>
          </a:xfrm>
          <a:prstGeom prst="rect">
            <a:avLst/>
          </a:prstGeom>
          <a:noFill/>
          <a:ln>
            <a:solidFill>
              <a:srgbClr val="FFFFFF"/>
            </a:solidFill>
          </a:ln>
          <a:effectLst/>
        </p:spPr>
        <p:txBody>
          <a:bodyPr wrap="none" rtlCol="0">
            <a:spAutoFit/>
          </a:bodyPr>
          <a:lstStyle/>
          <a:p>
            <a:r>
              <a:rPr lang="en-US" sz="1400" dirty="0">
                <a:solidFill>
                  <a:srgbClr val="000000"/>
                </a:solidFill>
                <a:latin typeface="Arial"/>
                <a:cs typeface="Arial"/>
              </a:rPr>
              <a:t>Error estimation/Performance</a:t>
            </a:r>
          </a:p>
        </p:txBody>
      </p:sp>
      <p:cxnSp>
        <p:nvCxnSpPr>
          <p:cNvPr id="36" name="Straight Arrow Connector 141"/>
          <p:cNvCxnSpPr>
            <a:stCxn id="25" idx="2"/>
            <a:endCxn id="12" idx="0"/>
          </p:cNvCxnSpPr>
          <p:nvPr/>
        </p:nvCxnSpPr>
        <p:spPr>
          <a:xfrm rot="16200000" flipH="1">
            <a:off x="4613658" y="3182865"/>
            <a:ext cx="500782" cy="1735648"/>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7" idx="2"/>
            <a:endCxn id="12" idx="0"/>
          </p:cNvCxnSpPr>
          <p:nvPr/>
        </p:nvCxnSpPr>
        <p:spPr>
          <a:xfrm>
            <a:off x="5728069" y="3800298"/>
            <a:ext cx="3804" cy="5007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146"/>
          <p:cNvCxnSpPr>
            <a:stCxn id="32" idx="2"/>
            <a:endCxn id="12" idx="0"/>
          </p:cNvCxnSpPr>
          <p:nvPr/>
        </p:nvCxnSpPr>
        <p:spPr>
          <a:xfrm rot="5400000">
            <a:off x="6522510" y="3004958"/>
            <a:ext cx="505486" cy="2086759"/>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90765" y="4913298"/>
            <a:ext cx="2039707" cy="67452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a:cs typeface="Arial"/>
              </a:rPr>
              <a:t>Designed classifier based on selected features and full data</a:t>
            </a:r>
          </a:p>
        </p:txBody>
      </p:sp>
    </p:spTree>
    <p:extLst>
      <p:ext uri="{BB962C8B-B14F-4D97-AF65-F5344CB8AC3E}">
        <p14:creationId xmlns:p14="http://schemas.microsoft.com/office/powerpoint/2010/main" val="250753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SYNTAX can be a little confusing</a:t>
            </a:r>
          </a:p>
          <a:p>
            <a:pPr lvl="1"/>
            <a:r>
              <a:rPr lang="en-US" dirty="0"/>
              <a:t>It has a data set (training), test set, and validation set (latter 2 are optional)</a:t>
            </a:r>
          </a:p>
          <a:p>
            <a:pPr lvl="1"/>
            <a:endParaRPr lang="en-US" dirty="0"/>
          </a:p>
          <a:p>
            <a:pPr lvl="1"/>
            <a:r>
              <a:rPr lang="en-US" dirty="0"/>
              <a:t>The data set with no test or validation set specified, then the one data set is for model selection and nothing more.  Only internal cross validation can be done to help build the model.</a:t>
            </a:r>
          </a:p>
          <a:p>
            <a:pPr lvl="1"/>
            <a:endParaRPr lang="en-US" dirty="0"/>
          </a:p>
          <a:p>
            <a:pPr lvl="1"/>
            <a:r>
              <a:rPr lang="en-US" dirty="0"/>
              <a:t>The test set is the “validation” set in the text book.  It is the completely independent data set that we can take a look at from an external validation point of view</a:t>
            </a:r>
          </a:p>
          <a:p>
            <a:pPr lvl="1"/>
            <a:endParaRPr lang="en-US" dirty="0"/>
          </a:p>
          <a:p>
            <a:pPr lvl="1"/>
            <a:r>
              <a:rPr lang="en-US" dirty="0"/>
              <a:t>The validation set is sort of a hybrid in SAS.  Depending on the options you pick, the set can be used as part of the model selection procedure (part of the training set), or it could be used essentially as a second independent data set just like the test set.</a:t>
            </a:r>
          </a:p>
          <a:p>
            <a:pPr lvl="1"/>
            <a:endParaRPr lang="en-US" dirty="0"/>
          </a:p>
          <a:p>
            <a:pPr marL="365760" lvl="1" indent="0">
              <a:buNone/>
            </a:pPr>
            <a:r>
              <a:rPr lang="en-US" dirty="0"/>
              <a:t>Why is this important?  It is completely possible to overfit to test sets.  Having another data set to “validate the validation” can help safeguard. </a:t>
            </a:r>
          </a:p>
          <a:p>
            <a:pPr lvl="1"/>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a:t>PROC GLM SELECT</a:t>
            </a:r>
          </a:p>
        </p:txBody>
      </p:sp>
    </p:spTree>
    <p:extLst>
      <p:ext uri="{BB962C8B-B14F-4D97-AF65-F5344CB8AC3E}">
        <p14:creationId xmlns:p14="http://schemas.microsoft.com/office/powerpoint/2010/main" val="197842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1(Just Training), </a:t>
            </a:r>
            <a:br>
              <a:rPr lang="en-US" dirty="0"/>
            </a:br>
            <a:r>
              <a:rPr lang="en-US" dirty="0"/>
              <a:t>Scenario 2(Train &amp; Test)</a:t>
            </a:r>
          </a:p>
        </p:txBody>
      </p:sp>
      <p:sp>
        <p:nvSpPr>
          <p:cNvPr id="3" name="Content Placeholder 2"/>
          <p:cNvSpPr>
            <a:spLocks noGrp="1"/>
          </p:cNvSpPr>
          <p:nvPr>
            <p:ph idx="1"/>
          </p:nvPr>
        </p:nvSpPr>
        <p:spPr/>
        <p:txBody>
          <a:bodyPr>
            <a:normAutofit fontScale="55000" lnSpcReduction="20000"/>
          </a:bodyPr>
          <a:lstStyle/>
          <a:p>
            <a:pPr marL="0" indent="0">
              <a:buNone/>
            </a:pPr>
            <a:endParaRPr lang="en-US" dirty="0">
              <a:solidFill>
                <a:srgbClr val="000000"/>
              </a:solidFill>
              <a:latin typeface="Courier New"/>
            </a:endParaRPr>
          </a:p>
          <a:p>
            <a:pPr marL="0" indent="0">
              <a:buNone/>
            </a:pPr>
            <a:r>
              <a:rPr lang="en-US" dirty="0" err="1">
                <a:solidFill>
                  <a:srgbClr val="0000FF"/>
                </a:solidFill>
                <a:latin typeface="Courier New"/>
              </a:rPr>
              <a:t>ods</a:t>
            </a:r>
            <a:r>
              <a:rPr lang="en-US" dirty="0">
                <a:solidFill>
                  <a:srgbClr val="000000"/>
                </a:solidFill>
                <a:latin typeface="Courier New"/>
              </a:rPr>
              <a:t> </a:t>
            </a:r>
            <a:r>
              <a:rPr lang="en-US" dirty="0">
                <a:solidFill>
                  <a:srgbClr val="0000FF"/>
                </a:solidFill>
                <a:latin typeface="Courier New"/>
              </a:rPr>
              <a:t>graphics</a:t>
            </a:r>
            <a:r>
              <a:rPr lang="en-US" dirty="0">
                <a:solidFill>
                  <a:srgbClr val="000000"/>
                </a:solidFill>
                <a:latin typeface="Courier New"/>
              </a:rPr>
              <a:t> </a:t>
            </a:r>
            <a:r>
              <a:rPr lang="en-US" dirty="0">
                <a:solidFill>
                  <a:srgbClr val="0000FF"/>
                </a:solidFill>
                <a:latin typeface="Courier New"/>
              </a:rPr>
              <a:t>on</a:t>
            </a:r>
            <a:r>
              <a:rPr lang="en-US" dirty="0">
                <a:solidFill>
                  <a:srgbClr val="000000"/>
                </a:solidFill>
                <a:latin typeface="Courier New"/>
              </a:rPr>
              <a:t>;</a:t>
            </a:r>
          </a:p>
          <a:p>
            <a:pPr marL="0" indent="0">
              <a:buNone/>
            </a:pPr>
            <a:r>
              <a:rPr lang="en-US" b="1" dirty="0" err="1">
                <a:solidFill>
                  <a:srgbClr val="000080"/>
                </a:solidFill>
                <a:latin typeface="Courier New"/>
              </a:rPr>
              <a:t>proc</a:t>
            </a:r>
            <a:r>
              <a:rPr lang="en-US" b="0" dirty="0">
                <a:solidFill>
                  <a:srgbClr val="000000"/>
                </a:solidFill>
                <a:latin typeface="Courier New"/>
              </a:rPr>
              <a:t> </a:t>
            </a:r>
            <a:r>
              <a:rPr lang="en-US" b="1" dirty="0" err="1">
                <a:solidFill>
                  <a:srgbClr val="000080"/>
                </a:solidFill>
                <a:latin typeface="Courier New"/>
              </a:rPr>
              <a:t>glmselect</a:t>
            </a:r>
            <a:r>
              <a:rPr lang="en-US" b="0" dirty="0">
                <a:solidFill>
                  <a:srgbClr val="000000"/>
                </a:solidFill>
                <a:latin typeface="Courier New"/>
              </a:rPr>
              <a:t> data=Wildflower</a:t>
            </a:r>
          </a:p>
          <a:p>
            <a:pPr marL="0" indent="0">
              <a:buNone/>
            </a:pPr>
            <a:r>
              <a:rPr lang="en-US" b="0" dirty="0">
                <a:solidFill>
                  <a:srgbClr val="000000"/>
                </a:solidFill>
                <a:latin typeface="Courier New"/>
              </a:rPr>
              <a:t>               seed=</a:t>
            </a:r>
            <a:r>
              <a:rPr lang="en-US" b="1" dirty="0">
                <a:solidFill>
                  <a:srgbClr val="008080"/>
                </a:solidFill>
                <a:latin typeface="Courier New"/>
              </a:rPr>
              <a:t>1</a:t>
            </a:r>
            <a:r>
              <a:rPr lang="en-US" b="0" dirty="0">
                <a:solidFill>
                  <a:srgbClr val="000000"/>
                </a:solidFill>
                <a:latin typeface="Courier New"/>
              </a:rPr>
              <a:t> plots(</a:t>
            </a:r>
            <a:r>
              <a:rPr lang="en-US" b="0" dirty="0" err="1">
                <a:solidFill>
                  <a:srgbClr val="000000"/>
                </a:solidFill>
                <a:latin typeface="Courier New"/>
              </a:rPr>
              <a:t>stepAxis</a:t>
            </a:r>
            <a:r>
              <a:rPr lang="en-US" b="0" dirty="0">
                <a:solidFill>
                  <a:srgbClr val="000000"/>
                </a:solidFill>
                <a:latin typeface="Courier New"/>
              </a:rPr>
              <a:t>=number)=(</a:t>
            </a:r>
            <a:r>
              <a:rPr lang="en-US" b="0" dirty="0" err="1">
                <a:solidFill>
                  <a:srgbClr val="000000"/>
                </a:solidFill>
                <a:latin typeface="Courier New"/>
              </a:rPr>
              <a:t>criterionPanel</a:t>
            </a:r>
            <a:r>
              <a:rPr lang="en-US" b="0" dirty="0">
                <a:solidFill>
                  <a:srgbClr val="000000"/>
                </a:solidFill>
                <a:latin typeface="Courier New"/>
              </a:rPr>
              <a:t> </a:t>
            </a:r>
            <a:r>
              <a:rPr lang="en-US" b="0" dirty="0" err="1">
                <a:solidFill>
                  <a:srgbClr val="000000"/>
                </a:solidFill>
                <a:latin typeface="Courier New"/>
              </a:rPr>
              <a:t>ASEPlot</a:t>
            </a:r>
            <a:r>
              <a:rPr lang="en-US" b="0" dirty="0">
                <a:solidFill>
                  <a:srgbClr val="000000"/>
                </a:solidFill>
                <a:latin typeface="Courier New"/>
              </a:rPr>
              <a:t>);</a:t>
            </a:r>
          </a:p>
          <a:p>
            <a:pPr marL="0" indent="0">
              <a:buNone/>
            </a:pPr>
            <a:r>
              <a:rPr lang="en-US" b="0" dirty="0">
                <a:solidFill>
                  <a:srgbClr val="0000FF"/>
                </a:solidFill>
                <a:latin typeface="Courier New"/>
              </a:rPr>
              <a:t>class</a:t>
            </a:r>
            <a:r>
              <a:rPr lang="en-US" b="0" dirty="0">
                <a:solidFill>
                  <a:srgbClr val="000000"/>
                </a:solidFill>
                <a:latin typeface="Courier New"/>
              </a:rPr>
              <a:t> Region;</a:t>
            </a:r>
          </a:p>
          <a:p>
            <a:pPr marL="0" indent="0">
              <a:buNone/>
            </a:pPr>
            <a:r>
              <a:rPr lang="en-US" b="0" dirty="0">
                <a:solidFill>
                  <a:srgbClr val="0000FF"/>
                </a:solidFill>
                <a:latin typeface="Courier New"/>
              </a:rPr>
              <a:t>model</a:t>
            </a:r>
            <a:r>
              <a:rPr lang="en-US" b="0" dirty="0">
                <a:solidFill>
                  <a:srgbClr val="000000"/>
                </a:solidFill>
                <a:latin typeface="Courier New"/>
              </a:rPr>
              <a:t> Score = Region Total Sep Oct Nov Dec Jan Feb Mar Year / selection=LASSO(choose=CV  stop=AIC) </a:t>
            </a:r>
            <a:r>
              <a:rPr lang="en-US" b="0" dirty="0" err="1">
                <a:solidFill>
                  <a:srgbClr val="000000"/>
                </a:solidFill>
                <a:latin typeface="Courier New"/>
              </a:rPr>
              <a:t>CVdetails</a:t>
            </a:r>
            <a:r>
              <a:rPr lang="en-US" b="0" dirty="0">
                <a:solidFill>
                  <a:srgbClr val="000000"/>
                </a:solidFill>
                <a:latin typeface="Courier New"/>
              </a:rPr>
              <a:t>  ;</a:t>
            </a:r>
          </a:p>
          <a:p>
            <a:pPr marL="0" indent="0">
              <a:buNone/>
            </a:pPr>
            <a:r>
              <a:rPr lang="en-US" b="1" dirty="0">
                <a:solidFill>
                  <a:srgbClr val="000080"/>
                </a:solidFill>
                <a:latin typeface="Courier New"/>
              </a:rPr>
              <a:t>run</a:t>
            </a:r>
            <a:r>
              <a:rPr lang="en-US" b="0" dirty="0">
                <a:solidFill>
                  <a:srgbClr val="000000"/>
                </a:solidFill>
                <a:latin typeface="Courier New"/>
              </a:rPr>
              <a:t>;</a:t>
            </a:r>
          </a:p>
          <a:p>
            <a:pPr marL="0" indent="0">
              <a:buNone/>
            </a:pPr>
            <a:r>
              <a:rPr lang="en-US" b="1" dirty="0">
                <a:solidFill>
                  <a:srgbClr val="000080"/>
                </a:solidFill>
                <a:latin typeface="Courier New"/>
              </a:rPr>
              <a:t>quit</a:t>
            </a:r>
            <a:r>
              <a:rPr lang="en-US" b="0" dirty="0">
                <a:solidFill>
                  <a:srgbClr val="000000"/>
                </a:solidFill>
                <a:latin typeface="Courier New"/>
              </a:rPr>
              <a:t>;</a:t>
            </a:r>
          </a:p>
          <a:p>
            <a:pPr marL="0" indent="0">
              <a:buNone/>
            </a:pPr>
            <a:r>
              <a:rPr lang="en-US" b="0" dirty="0" err="1">
                <a:solidFill>
                  <a:srgbClr val="0000FF"/>
                </a:solidFill>
                <a:latin typeface="Courier New"/>
              </a:rPr>
              <a:t>ods</a:t>
            </a:r>
            <a:r>
              <a:rPr lang="en-US" b="0" dirty="0">
                <a:solidFill>
                  <a:srgbClr val="000000"/>
                </a:solidFill>
                <a:latin typeface="Courier New"/>
              </a:rPr>
              <a:t> </a:t>
            </a:r>
            <a:r>
              <a:rPr lang="en-US" b="0" dirty="0">
                <a:solidFill>
                  <a:srgbClr val="0000FF"/>
                </a:solidFill>
                <a:latin typeface="Courier New"/>
              </a:rPr>
              <a:t>graphics</a:t>
            </a:r>
            <a:r>
              <a:rPr lang="en-US" b="0" dirty="0">
                <a:solidFill>
                  <a:srgbClr val="000000"/>
                </a:solidFill>
                <a:latin typeface="Courier New"/>
              </a:rPr>
              <a:t> </a:t>
            </a:r>
            <a:r>
              <a:rPr lang="en-US" b="0" dirty="0">
                <a:solidFill>
                  <a:srgbClr val="0000FF"/>
                </a:solidFill>
                <a:latin typeface="Courier New"/>
              </a:rPr>
              <a:t>off</a:t>
            </a:r>
            <a:r>
              <a:rPr lang="en-US" b="0" dirty="0">
                <a:solidFill>
                  <a:srgbClr val="000000"/>
                </a:solidFill>
                <a:latin typeface="Courier New"/>
              </a:rPr>
              <a:t>;</a:t>
            </a:r>
          </a:p>
          <a:p>
            <a:pPr marL="0" indent="0">
              <a:buNone/>
            </a:pPr>
            <a:endParaRPr lang="en-US" b="0" dirty="0">
              <a:solidFill>
                <a:srgbClr val="000000"/>
              </a:solidFill>
              <a:latin typeface="Courier New"/>
            </a:endParaRPr>
          </a:p>
          <a:p>
            <a:pPr marL="0" indent="0">
              <a:buNone/>
            </a:pPr>
            <a:endParaRPr lang="en-US" b="0" dirty="0">
              <a:solidFill>
                <a:srgbClr val="000000"/>
              </a:solidFill>
              <a:latin typeface="Courier New"/>
            </a:endParaRPr>
          </a:p>
          <a:p>
            <a:pPr marL="0" indent="0">
              <a:buNone/>
            </a:pPr>
            <a:endParaRPr lang="en-US" b="0" dirty="0">
              <a:solidFill>
                <a:srgbClr val="000000"/>
              </a:solidFill>
              <a:latin typeface="Courier New"/>
            </a:endParaRPr>
          </a:p>
          <a:p>
            <a:pPr marL="0" indent="0">
              <a:buNone/>
            </a:pPr>
            <a:endParaRPr lang="en-US" b="0" dirty="0">
              <a:solidFill>
                <a:srgbClr val="000000"/>
              </a:solidFill>
              <a:latin typeface="Courier New"/>
            </a:endParaRPr>
          </a:p>
          <a:p>
            <a:pPr marL="0" indent="0">
              <a:buNone/>
            </a:pPr>
            <a:r>
              <a:rPr lang="en-US" b="0" dirty="0" err="1">
                <a:solidFill>
                  <a:srgbClr val="0000FF"/>
                </a:solidFill>
                <a:latin typeface="Courier New"/>
              </a:rPr>
              <a:t>ods</a:t>
            </a:r>
            <a:r>
              <a:rPr lang="en-US" b="0" dirty="0">
                <a:solidFill>
                  <a:srgbClr val="000000"/>
                </a:solidFill>
                <a:latin typeface="Courier New"/>
              </a:rPr>
              <a:t> </a:t>
            </a:r>
            <a:r>
              <a:rPr lang="en-US" b="0" dirty="0">
                <a:solidFill>
                  <a:srgbClr val="0000FF"/>
                </a:solidFill>
                <a:latin typeface="Courier New"/>
              </a:rPr>
              <a:t>graphics</a:t>
            </a:r>
            <a:r>
              <a:rPr lang="en-US" b="0" dirty="0">
                <a:solidFill>
                  <a:srgbClr val="000000"/>
                </a:solidFill>
                <a:latin typeface="Courier New"/>
              </a:rPr>
              <a:t> </a:t>
            </a:r>
            <a:r>
              <a:rPr lang="en-US" b="0" dirty="0">
                <a:solidFill>
                  <a:srgbClr val="0000FF"/>
                </a:solidFill>
                <a:latin typeface="Courier New"/>
              </a:rPr>
              <a:t>on</a:t>
            </a:r>
            <a:r>
              <a:rPr lang="en-US" b="0" dirty="0">
                <a:solidFill>
                  <a:srgbClr val="000000"/>
                </a:solidFill>
                <a:latin typeface="Courier New"/>
              </a:rPr>
              <a:t>;</a:t>
            </a:r>
          </a:p>
          <a:p>
            <a:pPr marL="0" indent="0">
              <a:buNone/>
            </a:pPr>
            <a:r>
              <a:rPr lang="en-US" b="1" dirty="0" err="1">
                <a:solidFill>
                  <a:srgbClr val="000080"/>
                </a:solidFill>
                <a:latin typeface="Courier New"/>
              </a:rPr>
              <a:t>proc</a:t>
            </a:r>
            <a:r>
              <a:rPr lang="en-US" b="0" dirty="0">
                <a:solidFill>
                  <a:srgbClr val="000000"/>
                </a:solidFill>
                <a:latin typeface="Courier New"/>
              </a:rPr>
              <a:t> </a:t>
            </a:r>
            <a:r>
              <a:rPr lang="en-US" b="1" dirty="0" err="1">
                <a:solidFill>
                  <a:srgbClr val="000080"/>
                </a:solidFill>
                <a:latin typeface="Courier New"/>
              </a:rPr>
              <a:t>glmselect</a:t>
            </a:r>
            <a:r>
              <a:rPr lang="en-US" b="0" dirty="0">
                <a:solidFill>
                  <a:srgbClr val="000000"/>
                </a:solidFill>
                <a:latin typeface="Courier New"/>
              </a:rPr>
              <a:t> data=train </a:t>
            </a:r>
            <a:r>
              <a:rPr lang="en-US" b="0" dirty="0" err="1">
                <a:solidFill>
                  <a:srgbClr val="000000"/>
                </a:solidFill>
                <a:latin typeface="Courier New"/>
              </a:rPr>
              <a:t>testdata</a:t>
            </a:r>
            <a:r>
              <a:rPr lang="en-US" b="0" dirty="0">
                <a:solidFill>
                  <a:srgbClr val="000000"/>
                </a:solidFill>
                <a:latin typeface="Courier New"/>
              </a:rPr>
              <a:t>=test</a:t>
            </a:r>
          </a:p>
          <a:p>
            <a:pPr marL="0" indent="0">
              <a:buNone/>
            </a:pPr>
            <a:r>
              <a:rPr lang="en-US" b="0" dirty="0">
                <a:solidFill>
                  <a:srgbClr val="000000"/>
                </a:solidFill>
                <a:latin typeface="Courier New"/>
              </a:rPr>
              <a:t>               seed=</a:t>
            </a:r>
            <a:r>
              <a:rPr lang="en-US" b="1" dirty="0">
                <a:solidFill>
                  <a:srgbClr val="008080"/>
                </a:solidFill>
                <a:latin typeface="Courier New"/>
              </a:rPr>
              <a:t>1</a:t>
            </a:r>
            <a:r>
              <a:rPr lang="en-US" b="0" dirty="0">
                <a:solidFill>
                  <a:srgbClr val="000000"/>
                </a:solidFill>
                <a:latin typeface="Courier New"/>
              </a:rPr>
              <a:t> plots(</a:t>
            </a:r>
            <a:r>
              <a:rPr lang="en-US" b="0" dirty="0" err="1">
                <a:solidFill>
                  <a:srgbClr val="000000"/>
                </a:solidFill>
                <a:latin typeface="Courier New"/>
              </a:rPr>
              <a:t>stepAxis</a:t>
            </a:r>
            <a:r>
              <a:rPr lang="en-US" b="0" dirty="0">
                <a:solidFill>
                  <a:srgbClr val="000000"/>
                </a:solidFill>
                <a:latin typeface="Courier New"/>
              </a:rPr>
              <a:t>=number)=(</a:t>
            </a:r>
            <a:r>
              <a:rPr lang="en-US" b="0" dirty="0" err="1">
                <a:solidFill>
                  <a:srgbClr val="000000"/>
                </a:solidFill>
                <a:latin typeface="Courier New"/>
              </a:rPr>
              <a:t>criterionPanel</a:t>
            </a:r>
            <a:r>
              <a:rPr lang="en-US" b="0" dirty="0">
                <a:solidFill>
                  <a:srgbClr val="000000"/>
                </a:solidFill>
                <a:latin typeface="Courier New"/>
              </a:rPr>
              <a:t> </a:t>
            </a:r>
            <a:r>
              <a:rPr lang="en-US" b="0" dirty="0" err="1">
                <a:solidFill>
                  <a:srgbClr val="000000"/>
                </a:solidFill>
                <a:latin typeface="Courier New"/>
              </a:rPr>
              <a:t>ASEPlot</a:t>
            </a:r>
            <a:r>
              <a:rPr lang="en-US" b="0" dirty="0">
                <a:solidFill>
                  <a:srgbClr val="000000"/>
                </a:solidFill>
                <a:latin typeface="Courier New"/>
              </a:rPr>
              <a:t>);</a:t>
            </a:r>
          </a:p>
          <a:p>
            <a:pPr marL="0" indent="0">
              <a:buNone/>
            </a:pPr>
            <a:r>
              <a:rPr lang="en-US" b="0" dirty="0">
                <a:solidFill>
                  <a:srgbClr val="0000FF"/>
                </a:solidFill>
                <a:latin typeface="Courier New"/>
              </a:rPr>
              <a:t>class</a:t>
            </a:r>
            <a:r>
              <a:rPr lang="en-US" b="0" dirty="0">
                <a:solidFill>
                  <a:srgbClr val="000000"/>
                </a:solidFill>
                <a:latin typeface="Courier New"/>
              </a:rPr>
              <a:t> Region;</a:t>
            </a:r>
          </a:p>
          <a:p>
            <a:pPr marL="0" indent="0">
              <a:buNone/>
            </a:pPr>
            <a:r>
              <a:rPr lang="en-US" b="0" dirty="0">
                <a:solidFill>
                  <a:srgbClr val="0000FF"/>
                </a:solidFill>
                <a:latin typeface="Courier New"/>
              </a:rPr>
              <a:t>model</a:t>
            </a:r>
            <a:r>
              <a:rPr lang="en-US" b="0" dirty="0">
                <a:solidFill>
                  <a:srgbClr val="000000"/>
                </a:solidFill>
                <a:latin typeface="Courier New"/>
              </a:rPr>
              <a:t> Score = Region Total Sep Oct Nov Dec Jan Feb Mar Year / selection=LASSO(choose=CV stop=AIC) </a:t>
            </a:r>
            <a:r>
              <a:rPr lang="en-US" b="0" dirty="0" err="1">
                <a:solidFill>
                  <a:srgbClr val="000000"/>
                </a:solidFill>
                <a:latin typeface="Courier New"/>
              </a:rPr>
              <a:t>CVdetails</a:t>
            </a:r>
            <a:r>
              <a:rPr lang="en-US" b="0" dirty="0">
                <a:solidFill>
                  <a:srgbClr val="000000"/>
                </a:solidFill>
                <a:latin typeface="Courier New"/>
              </a:rPr>
              <a:t>  ;</a:t>
            </a:r>
          </a:p>
          <a:p>
            <a:pPr marL="0" indent="0">
              <a:buNone/>
            </a:pPr>
            <a:r>
              <a:rPr lang="en-US" b="1" dirty="0">
                <a:solidFill>
                  <a:srgbClr val="000080"/>
                </a:solidFill>
                <a:latin typeface="Courier New"/>
              </a:rPr>
              <a:t>run</a:t>
            </a:r>
            <a:r>
              <a:rPr lang="en-US" b="0" dirty="0">
                <a:solidFill>
                  <a:srgbClr val="000000"/>
                </a:solidFill>
                <a:latin typeface="Courier New"/>
              </a:rPr>
              <a:t>;</a:t>
            </a:r>
          </a:p>
          <a:p>
            <a:pPr marL="0" indent="0">
              <a:buNone/>
            </a:pPr>
            <a:r>
              <a:rPr lang="en-US" b="1" dirty="0">
                <a:solidFill>
                  <a:srgbClr val="000080"/>
                </a:solidFill>
                <a:latin typeface="Courier New"/>
              </a:rPr>
              <a:t>quit</a:t>
            </a:r>
            <a:r>
              <a:rPr lang="en-US" b="0" dirty="0">
                <a:solidFill>
                  <a:srgbClr val="000000"/>
                </a:solidFill>
                <a:latin typeface="Courier New"/>
              </a:rPr>
              <a:t>;</a:t>
            </a:r>
          </a:p>
          <a:p>
            <a:pPr marL="0" indent="0">
              <a:buNone/>
            </a:pPr>
            <a:r>
              <a:rPr lang="en-US" b="0" dirty="0" err="1">
                <a:solidFill>
                  <a:srgbClr val="0000FF"/>
                </a:solidFill>
                <a:latin typeface="Courier New"/>
              </a:rPr>
              <a:t>ods</a:t>
            </a:r>
            <a:r>
              <a:rPr lang="en-US" b="0" dirty="0">
                <a:solidFill>
                  <a:srgbClr val="000000"/>
                </a:solidFill>
                <a:latin typeface="Courier New"/>
              </a:rPr>
              <a:t> </a:t>
            </a:r>
            <a:r>
              <a:rPr lang="en-US" b="0" dirty="0">
                <a:solidFill>
                  <a:srgbClr val="0000FF"/>
                </a:solidFill>
                <a:latin typeface="Courier New"/>
              </a:rPr>
              <a:t>graphics</a:t>
            </a:r>
            <a:r>
              <a:rPr lang="en-US" b="0" dirty="0">
                <a:solidFill>
                  <a:srgbClr val="000000"/>
                </a:solidFill>
                <a:latin typeface="Courier New"/>
              </a:rPr>
              <a:t> </a:t>
            </a:r>
            <a:r>
              <a:rPr lang="en-US" b="0" dirty="0">
                <a:solidFill>
                  <a:srgbClr val="0000FF"/>
                </a:solidFill>
                <a:latin typeface="Courier New"/>
              </a:rPr>
              <a:t>off</a:t>
            </a:r>
            <a:r>
              <a:rPr lang="en-US" b="0" dirty="0">
                <a:solidFill>
                  <a:srgbClr val="000000"/>
                </a:solidFill>
                <a:latin typeface="Courier New"/>
              </a:rPr>
              <a:t>;</a:t>
            </a:r>
          </a:p>
          <a:p>
            <a:pPr marL="0" indent="0">
              <a:buNone/>
            </a:pPr>
            <a:endParaRPr lang="en-US" dirty="0"/>
          </a:p>
        </p:txBody>
      </p:sp>
      <p:cxnSp>
        <p:nvCxnSpPr>
          <p:cNvPr id="5" name="Straight Connector 4"/>
          <p:cNvCxnSpPr/>
          <p:nvPr/>
        </p:nvCxnSpPr>
        <p:spPr>
          <a:xfrm>
            <a:off x="1524000" y="2895600"/>
            <a:ext cx="2667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43200" y="2438400"/>
            <a:ext cx="487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90800" y="2901434"/>
            <a:ext cx="3733800" cy="369332"/>
          </a:xfrm>
          <a:prstGeom prst="rect">
            <a:avLst/>
          </a:prstGeom>
          <a:noFill/>
        </p:spPr>
        <p:txBody>
          <a:bodyPr wrap="square" rtlCol="0">
            <a:spAutoFit/>
          </a:bodyPr>
          <a:lstStyle/>
          <a:p>
            <a:r>
              <a:rPr lang="en-US"/>
              <a:t>Internal</a:t>
            </a:r>
            <a:endParaRPr lang="en-US" dirty="0"/>
          </a:p>
        </p:txBody>
      </p:sp>
      <p:sp>
        <p:nvSpPr>
          <p:cNvPr id="8" name="TextBox 7"/>
          <p:cNvSpPr txBox="1"/>
          <p:nvPr/>
        </p:nvSpPr>
        <p:spPr>
          <a:xfrm>
            <a:off x="7772400" y="2069068"/>
            <a:ext cx="1066800" cy="369332"/>
          </a:xfrm>
          <a:prstGeom prst="rect">
            <a:avLst/>
          </a:prstGeom>
          <a:noFill/>
        </p:spPr>
        <p:txBody>
          <a:bodyPr wrap="square" rtlCol="0">
            <a:spAutoFit/>
          </a:bodyPr>
          <a:lstStyle/>
          <a:p>
            <a:r>
              <a:rPr lang="en-US" dirty="0"/>
              <a:t>External</a:t>
            </a:r>
          </a:p>
        </p:txBody>
      </p:sp>
      <p:sp>
        <p:nvSpPr>
          <p:cNvPr id="9" name="TextBox 8"/>
          <p:cNvSpPr txBox="1"/>
          <p:nvPr/>
        </p:nvSpPr>
        <p:spPr>
          <a:xfrm>
            <a:off x="3709987" y="3117931"/>
            <a:ext cx="4038600" cy="923330"/>
          </a:xfrm>
          <a:prstGeom prst="rect">
            <a:avLst/>
          </a:prstGeom>
          <a:noFill/>
        </p:spPr>
        <p:txBody>
          <a:bodyPr wrap="square" rtlCol="0">
            <a:spAutoFit/>
          </a:bodyPr>
          <a:lstStyle/>
          <a:p>
            <a:r>
              <a:rPr lang="en-US" dirty="0"/>
              <a:t>Tip:  It could be helpful to specify choose and stop to be the </a:t>
            </a:r>
            <a:r>
              <a:rPr lang="en-US"/>
              <a:t>same criterion.</a:t>
            </a:r>
            <a:endParaRPr lang="en-US" dirty="0"/>
          </a:p>
        </p:txBody>
      </p:sp>
    </p:spTree>
    <p:extLst>
      <p:ext uri="{BB962C8B-B14F-4D97-AF65-F5344CB8AC3E}">
        <p14:creationId xmlns:p14="http://schemas.microsoft.com/office/powerpoint/2010/main" val="425335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949" y="2892193"/>
            <a:ext cx="8381260" cy="1054394"/>
          </a:xfrm>
        </p:spPr>
        <p:txBody>
          <a:bodyPr/>
          <a:lstStyle/>
          <a:p>
            <a:r>
              <a:rPr lang="en-US" dirty="0">
                <a:solidFill>
                  <a:schemeClr val="tx1"/>
                </a:solidFill>
              </a:rPr>
              <a:t>Big Picture Discussion</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59685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 is JUST ONE TOOL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287" y="1752600"/>
            <a:ext cx="8022726" cy="4495800"/>
          </a:xfrm>
        </p:spPr>
      </p:pic>
    </p:spTree>
    <p:extLst>
      <p:ext uri="{BB962C8B-B14F-4D97-AF65-F5344CB8AC3E}">
        <p14:creationId xmlns:p14="http://schemas.microsoft.com/office/powerpoint/2010/main" val="148248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a:t>Pre Live Assignment</a:t>
            </a:r>
            <a:endParaRPr lang="en-US" dirty="0"/>
          </a:p>
        </p:txBody>
      </p:sp>
      <p:sp>
        <p:nvSpPr>
          <p:cNvPr id="4" name="Content Placeholder 2"/>
          <p:cNvSpPr txBox="1">
            <a:spLocks/>
          </p:cNvSpPr>
          <p:nvPr/>
        </p:nvSpPr>
        <p:spPr>
          <a:xfrm>
            <a:off x="533399" y="1871471"/>
            <a:ext cx="840789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0" indent="0">
              <a:buFont typeface="Wingdings 2" pitchFamily="18" charset="2"/>
              <a:buNone/>
            </a:pPr>
            <a:r>
              <a:rPr lang="en-US" sz="2600" b="1" dirty="0"/>
              <a:t>Volunteers to Discuss???</a:t>
            </a:r>
          </a:p>
          <a:p>
            <a:pPr marL="0" indent="0">
              <a:buFont typeface="Wingdings 2" pitchFamily="18" charset="2"/>
              <a:buNone/>
            </a:pPr>
            <a:endParaRPr lang="en-US" sz="2600" b="1" dirty="0"/>
          </a:p>
          <a:p>
            <a:pPr marL="0" indent="0">
              <a:buFont typeface="Wingdings 2" pitchFamily="18" charset="2"/>
              <a:buNone/>
            </a:pPr>
            <a:endParaRPr lang="en-US" sz="2600" dirty="0"/>
          </a:p>
          <a:p>
            <a:pPr marL="0" indent="0">
              <a:buFont typeface="Wingdings 2" pitchFamily="18" charset="2"/>
              <a:buNone/>
            </a:pPr>
            <a:endParaRPr lang="en-US" dirty="0"/>
          </a:p>
        </p:txBody>
      </p:sp>
    </p:spTree>
    <p:extLst>
      <p:ext uri="{BB962C8B-B14F-4D97-AF65-F5344CB8AC3E}">
        <p14:creationId xmlns:p14="http://schemas.microsoft.com/office/powerpoint/2010/main" val="1520713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6" y="381000"/>
            <a:ext cx="6293379" cy="994172"/>
          </a:xfrm>
        </p:spPr>
        <p:txBody>
          <a:bodyPr/>
          <a:lstStyle/>
          <a:p>
            <a:r>
              <a:rPr lang="en-US" dirty="0"/>
              <a:t>Bias v. Variance v. Model Complexity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981335"/>
            <a:ext cx="5586413" cy="371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937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Multiple linear regression is just one option in building a predictive model for a continuous response.</a:t>
            </a:r>
          </a:p>
          <a:p>
            <a:pPr marL="45720" indent="0">
              <a:buNone/>
            </a:pPr>
            <a:endParaRPr lang="en-US" dirty="0"/>
          </a:p>
          <a:p>
            <a:pPr marL="45720" indent="0">
              <a:buNone/>
            </a:pPr>
            <a:r>
              <a:rPr lang="en-US" u="sng" dirty="0"/>
              <a:t>It’s a GOOD option when</a:t>
            </a:r>
          </a:p>
          <a:p>
            <a:r>
              <a:rPr lang="en-US" dirty="0"/>
              <a:t>The true relationship between the response and predictors is “linear” and the model is correctly specified by the modeler. </a:t>
            </a:r>
          </a:p>
          <a:p>
            <a:endParaRPr lang="en-US" dirty="0"/>
          </a:p>
          <a:p>
            <a:r>
              <a:rPr lang="en-US" dirty="0"/>
              <a:t>Sample sizes are small and predictor set is high.  More complicated models do not perform well without large sample sizes.</a:t>
            </a:r>
          </a:p>
          <a:p>
            <a:endParaRPr lang="en-US" dirty="0"/>
          </a:p>
          <a:p>
            <a:r>
              <a:rPr lang="en-US" dirty="0"/>
              <a:t>Interpretation of the relationship between the response and key predictors is needed</a:t>
            </a:r>
          </a:p>
          <a:p>
            <a:endParaRPr lang="en-US" dirty="0"/>
          </a:p>
        </p:txBody>
      </p:sp>
      <p:sp>
        <p:nvSpPr>
          <p:cNvPr id="3" name="Title 2"/>
          <p:cNvSpPr>
            <a:spLocks noGrp="1"/>
          </p:cNvSpPr>
          <p:nvPr>
            <p:ph type="title"/>
          </p:nvPr>
        </p:nvSpPr>
        <p:spPr/>
        <p:txBody>
          <a:bodyPr/>
          <a:lstStyle/>
          <a:p>
            <a:r>
              <a:rPr lang="en-US" dirty="0"/>
              <a:t>Predicting a Continuous Response</a:t>
            </a:r>
          </a:p>
        </p:txBody>
      </p:sp>
    </p:spTree>
    <p:extLst>
      <p:ext uri="{BB962C8B-B14F-4D97-AF65-F5344CB8AC3E}">
        <p14:creationId xmlns:p14="http://schemas.microsoft.com/office/powerpoint/2010/main" val="12161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Blocks of MLR</a:t>
            </a:r>
          </a:p>
        </p:txBody>
      </p:sp>
      <p:pic>
        <p:nvPicPr>
          <p:cNvPr id="4" name="Picture 3"/>
          <p:cNvPicPr>
            <a:picLocks noChangeAspect="1"/>
          </p:cNvPicPr>
          <p:nvPr/>
        </p:nvPicPr>
        <p:blipFill>
          <a:blip r:embed="rId2"/>
          <a:stretch>
            <a:fillRect/>
          </a:stretch>
        </p:blipFill>
        <p:spPr>
          <a:xfrm>
            <a:off x="1066800" y="1676399"/>
            <a:ext cx="6858000" cy="4898571"/>
          </a:xfrm>
          <a:prstGeom prst="rect">
            <a:avLst/>
          </a:prstGeom>
        </p:spPr>
      </p:pic>
    </p:spTree>
    <p:extLst>
      <p:ext uri="{BB962C8B-B14F-4D97-AF65-F5344CB8AC3E}">
        <p14:creationId xmlns:p14="http://schemas.microsoft.com/office/powerpoint/2010/main" val="176267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Multiple linear regression is just one option in building a predictive model for a continuous response.</a:t>
            </a:r>
          </a:p>
          <a:p>
            <a:pPr marL="45720" indent="0">
              <a:buNone/>
            </a:pPr>
            <a:endParaRPr lang="en-US" dirty="0"/>
          </a:p>
          <a:p>
            <a:pPr marL="45720" indent="0">
              <a:buNone/>
            </a:pPr>
            <a:r>
              <a:rPr lang="en-US" u="sng" dirty="0"/>
              <a:t>It’s a BAD option when</a:t>
            </a:r>
          </a:p>
          <a:p>
            <a:r>
              <a:rPr lang="en-US" dirty="0"/>
              <a:t>The true relationship between the response and predictors is NOT “linear”.  The relationships are complex.</a:t>
            </a:r>
          </a:p>
          <a:p>
            <a:pPr lvl="1"/>
            <a:r>
              <a:rPr lang="en-US" dirty="0"/>
              <a:t>You can get close, but you have to work extremely hard in specifying your model.  </a:t>
            </a:r>
          </a:p>
          <a:p>
            <a:endParaRPr lang="en-US" dirty="0"/>
          </a:p>
          <a:p>
            <a:r>
              <a:rPr lang="en-US" dirty="0"/>
              <a:t>If the above is true and sample sizes are large, other methods like Random Forests, K-NN, </a:t>
            </a:r>
            <a:r>
              <a:rPr lang="en-US" dirty="0" err="1"/>
              <a:t>etc</a:t>
            </a:r>
            <a:r>
              <a:rPr lang="en-US" dirty="0"/>
              <a:t> will perform better.</a:t>
            </a:r>
          </a:p>
          <a:p>
            <a:pPr lvl="1"/>
            <a:r>
              <a:rPr lang="en-US" dirty="0"/>
              <a:t>They are also less time consuming as model complexity is built in to the algorithm, the user doesn’t have to specify how the relationship exist.</a:t>
            </a:r>
          </a:p>
        </p:txBody>
      </p:sp>
      <p:sp>
        <p:nvSpPr>
          <p:cNvPr id="3" name="Title 2"/>
          <p:cNvSpPr>
            <a:spLocks noGrp="1"/>
          </p:cNvSpPr>
          <p:nvPr>
            <p:ph type="title"/>
          </p:nvPr>
        </p:nvSpPr>
        <p:spPr/>
        <p:txBody>
          <a:bodyPr/>
          <a:lstStyle/>
          <a:p>
            <a:r>
              <a:rPr lang="en-US" dirty="0"/>
              <a:t>Additional Discussion Points</a:t>
            </a:r>
          </a:p>
        </p:txBody>
      </p:sp>
    </p:spTree>
    <p:extLst>
      <p:ext uri="{BB962C8B-B14F-4D97-AF65-F5344CB8AC3E}">
        <p14:creationId xmlns:p14="http://schemas.microsoft.com/office/powerpoint/2010/main" val="769210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Residuals are normally distributed </a:t>
            </a:r>
          </a:p>
          <a:p>
            <a:pPr marL="45720" indent="0">
              <a:buNone/>
            </a:pPr>
            <a:r>
              <a:rPr lang="en-US" dirty="0"/>
              <a:t>	(Note the response variable doesn’t necessarily have to 	be normally distributed, neither do the predictors)</a:t>
            </a:r>
          </a:p>
          <a:p>
            <a:r>
              <a:rPr lang="en-US" dirty="0"/>
              <a:t>Constant variance – the variance of the residuals does not change depending on the predicted value or any other plot of residuals vs “something”</a:t>
            </a:r>
          </a:p>
          <a:p>
            <a:r>
              <a:rPr lang="en-US" dirty="0"/>
              <a:t>Observations are independent</a:t>
            </a:r>
          </a:p>
          <a:p>
            <a:endParaRPr lang="en-US" dirty="0"/>
          </a:p>
          <a:p>
            <a:endParaRPr lang="en-US" dirty="0"/>
          </a:p>
          <a:p>
            <a:r>
              <a:rPr lang="en-US" dirty="0"/>
              <a:t>Other concerns</a:t>
            </a:r>
          </a:p>
          <a:p>
            <a:pPr lvl="1"/>
            <a:r>
              <a:rPr lang="en-US" dirty="0" err="1"/>
              <a:t>Multicollinearity</a:t>
            </a:r>
            <a:r>
              <a:rPr lang="en-US" dirty="0"/>
              <a:t> – check through VIFs</a:t>
            </a:r>
          </a:p>
          <a:p>
            <a:pPr lvl="2"/>
            <a:r>
              <a:rPr lang="en-US" dirty="0"/>
              <a:t>This is not an issue if you only want to predict</a:t>
            </a:r>
          </a:p>
          <a:p>
            <a:pPr lvl="2"/>
            <a:r>
              <a:rPr lang="en-US" dirty="0"/>
              <a:t>It’s a major issue if you want to interpret the regression coefficients and assess significance</a:t>
            </a:r>
          </a:p>
          <a:p>
            <a:pPr lvl="1"/>
            <a:r>
              <a:rPr lang="en-US" dirty="0"/>
              <a:t>Outliers and Leverage – check through residual diagnostics</a:t>
            </a:r>
          </a:p>
        </p:txBody>
      </p:sp>
      <p:sp>
        <p:nvSpPr>
          <p:cNvPr id="3" name="Title 2"/>
          <p:cNvSpPr>
            <a:spLocks noGrp="1"/>
          </p:cNvSpPr>
          <p:nvPr>
            <p:ph type="title"/>
          </p:nvPr>
        </p:nvSpPr>
        <p:spPr/>
        <p:txBody>
          <a:bodyPr/>
          <a:lstStyle/>
          <a:p>
            <a:r>
              <a:rPr lang="en-US" dirty="0"/>
              <a:t>Multiple regression Assumptions</a:t>
            </a:r>
          </a:p>
        </p:txBody>
      </p:sp>
    </p:spTree>
    <p:extLst>
      <p:ext uri="{BB962C8B-B14F-4D97-AF65-F5344CB8AC3E}">
        <p14:creationId xmlns:p14="http://schemas.microsoft.com/office/powerpoint/2010/main" val="27323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45720" indent="0">
              <a:buNone/>
            </a:pPr>
            <a:endParaRPr lang="en-US" dirty="0"/>
          </a:p>
          <a:p>
            <a:pPr marL="502920" indent="-457200">
              <a:buFont typeface="+mj-lt"/>
              <a:buAutoNum type="arabicPeriod"/>
            </a:pPr>
            <a:r>
              <a:rPr lang="en-US" dirty="0"/>
              <a:t>Summary statistics, scatterplots, boxplots, </a:t>
            </a:r>
            <a:r>
              <a:rPr lang="en-US" dirty="0" err="1"/>
              <a:t>etc</a:t>
            </a:r>
            <a:endParaRPr lang="en-US" dirty="0"/>
          </a:p>
          <a:p>
            <a:pPr marL="777240" lvl="1" indent="-457200"/>
            <a:r>
              <a:rPr lang="en-US" dirty="0"/>
              <a:t>Outlier detection, transformation of nonlinear trends, removing variables that are unnecessary, redundant, or simply don’t make sense</a:t>
            </a:r>
          </a:p>
          <a:p>
            <a:pPr marL="502920" indent="-457200">
              <a:buFont typeface="+mj-lt"/>
              <a:buAutoNum type="arabicPeriod"/>
            </a:pPr>
            <a:r>
              <a:rPr lang="en-US" dirty="0"/>
              <a:t>Model building (Partly depends on the goal, Unit 2.6 &amp; 2.7 is good for this)</a:t>
            </a:r>
          </a:p>
          <a:p>
            <a:pPr marL="777240" lvl="1" indent="-457200"/>
            <a:r>
              <a:rPr lang="en-US" dirty="0"/>
              <a:t>Including key predictors of interest and other potential variables that could contribute</a:t>
            </a:r>
          </a:p>
          <a:p>
            <a:pPr marL="777240" lvl="1" indent="-457200"/>
            <a:r>
              <a:rPr lang="en-US" dirty="0"/>
              <a:t>For many predictors use a selection approach</a:t>
            </a:r>
          </a:p>
          <a:p>
            <a:pPr marL="502920" indent="-457200">
              <a:buFont typeface="+mj-lt"/>
              <a:buAutoNum type="arabicPeriod"/>
            </a:pPr>
            <a:r>
              <a:rPr lang="en-US" dirty="0"/>
              <a:t>Assumption checking, residual diagnostics, checking model fit, </a:t>
            </a:r>
            <a:r>
              <a:rPr lang="en-US" dirty="0" err="1"/>
              <a:t>multicollinearity</a:t>
            </a:r>
            <a:endParaRPr lang="en-US" dirty="0"/>
          </a:p>
          <a:p>
            <a:pPr marL="502920" indent="-457200">
              <a:buFont typeface="+mj-lt"/>
              <a:buAutoNum type="arabicPeriod"/>
            </a:pPr>
            <a:r>
              <a:rPr lang="en-US" dirty="0"/>
              <a:t>Possibly repeat 2-3 as needed to address issues</a:t>
            </a:r>
          </a:p>
          <a:p>
            <a:pPr lvl="1"/>
            <a:r>
              <a:rPr lang="en-US" dirty="0"/>
              <a:t>Note: If you reduce your model based on individual t-tests, those t-tests are only valid if the assumption are appropriate</a:t>
            </a:r>
          </a:p>
          <a:p>
            <a:endParaRPr lang="en-US" dirty="0"/>
          </a:p>
          <a:p>
            <a:endParaRPr lang="en-US" dirty="0"/>
          </a:p>
        </p:txBody>
      </p:sp>
      <p:sp>
        <p:nvSpPr>
          <p:cNvPr id="3" name="Title 2"/>
          <p:cNvSpPr>
            <a:spLocks noGrp="1"/>
          </p:cNvSpPr>
          <p:nvPr>
            <p:ph type="title"/>
          </p:nvPr>
        </p:nvSpPr>
        <p:spPr/>
        <p:txBody>
          <a:bodyPr/>
          <a:lstStyle/>
          <a:p>
            <a:r>
              <a:rPr lang="en-US" dirty="0"/>
              <a:t>Multiple linear regression Workflow</a:t>
            </a:r>
          </a:p>
        </p:txBody>
      </p:sp>
    </p:spTree>
    <p:extLst>
      <p:ext uri="{BB962C8B-B14F-4D97-AF65-F5344CB8AC3E}">
        <p14:creationId xmlns:p14="http://schemas.microsoft.com/office/powerpoint/2010/main" val="869295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58201" cy="4910329"/>
          </a:xfrm>
        </p:spPr>
        <p:txBody>
          <a:bodyPr>
            <a:normAutofit fontScale="92500" lnSpcReduction="20000"/>
          </a:bodyPr>
          <a:lstStyle/>
          <a:p>
            <a:pPr marL="502920" indent="-457200">
              <a:buFont typeface="+mj-lt"/>
              <a:buAutoNum type="arabicPeriod" startAt="5"/>
            </a:pPr>
            <a:r>
              <a:rPr lang="en-US" dirty="0"/>
              <a:t>Hypothesis testing</a:t>
            </a:r>
          </a:p>
          <a:p>
            <a:pPr marL="777240" lvl="1" indent="-457200"/>
            <a:r>
              <a:rPr lang="en-US" dirty="0"/>
              <a:t>High level:  Overall F-tests (Null: All </a:t>
            </a:r>
            <a:r>
              <a:rPr lang="en-US" dirty="0" err="1"/>
              <a:t>coeffs</a:t>
            </a:r>
            <a:r>
              <a:rPr lang="en-US" dirty="0"/>
              <a:t> are 0)</a:t>
            </a:r>
          </a:p>
          <a:p>
            <a:pPr marL="777240" lvl="1" indent="-457200"/>
            <a:r>
              <a:rPr lang="en-US" dirty="0"/>
              <a:t>Low level:  Individual t-tests</a:t>
            </a:r>
          </a:p>
          <a:p>
            <a:pPr marL="502920" indent="-457200">
              <a:buFont typeface="+mj-lt"/>
              <a:buAutoNum type="arabicPeriod" startAt="5"/>
            </a:pPr>
            <a:r>
              <a:rPr lang="en-US" dirty="0"/>
              <a:t>Interpretation of regression coefficients, CI’s</a:t>
            </a:r>
          </a:p>
          <a:p>
            <a:pPr marL="45720" indent="0">
              <a:buNone/>
            </a:pPr>
            <a:r>
              <a:rPr lang="en-US" dirty="0"/>
              <a:t>When predictors are uncorrelated</a:t>
            </a:r>
          </a:p>
          <a:p>
            <a:pPr marL="777240" lvl="1" indent="-457200"/>
            <a:r>
              <a:rPr lang="en-US" dirty="0"/>
              <a:t>For a 1 unit increase in X there is a </a:t>
            </a:r>
            <a:r>
              <a:rPr lang="el-GR" dirty="0"/>
              <a:t>β</a:t>
            </a:r>
            <a:r>
              <a:rPr lang="en-US" dirty="0"/>
              <a:t> increase in the response holding the other predictors fixed</a:t>
            </a:r>
          </a:p>
          <a:p>
            <a:pPr marL="45720" indent="0">
              <a:buNone/>
            </a:pPr>
            <a:endParaRPr lang="en-US" dirty="0"/>
          </a:p>
          <a:p>
            <a:pPr marL="45720" indent="0">
              <a:buNone/>
            </a:pPr>
            <a:r>
              <a:rPr lang="en-US" dirty="0"/>
              <a:t>When predictors are correlated</a:t>
            </a:r>
          </a:p>
          <a:p>
            <a:pPr lvl="1"/>
            <a:r>
              <a:rPr lang="en-US" dirty="0"/>
              <a:t>Its harder to come up with a nice statement because you can’t hold the other predictors fixed because when one goes up the others must go up or down because they are correlated</a:t>
            </a:r>
          </a:p>
          <a:p>
            <a:pPr lvl="1"/>
            <a:r>
              <a:rPr lang="en-US" dirty="0"/>
              <a:t>One way to describe this situation is just to refer that the particular predictor is statistically significant after adjusting for the other predictors in the model. Then provide a CI for the regression coefficient. </a:t>
            </a:r>
          </a:p>
          <a:p>
            <a:pPr lvl="1"/>
            <a:endParaRPr lang="en-US" dirty="0"/>
          </a:p>
          <a:p>
            <a:pPr marL="365760" lvl="1" indent="0">
              <a:buNone/>
            </a:pPr>
            <a:r>
              <a:rPr lang="en-US" dirty="0"/>
              <a:t>Basic Confidence interval statement</a:t>
            </a:r>
          </a:p>
          <a:p>
            <a:pPr marL="777240" lvl="1" indent="-457200"/>
            <a:r>
              <a:rPr lang="en-US" dirty="0"/>
              <a:t>We are 95% confident that the true regression coefficient </a:t>
            </a:r>
            <a:r>
              <a:rPr lang="el-GR" dirty="0"/>
              <a:t>β</a:t>
            </a:r>
            <a:r>
              <a:rPr lang="en-US" dirty="0"/>
              <a:t> for predictor X  is between (lower limit, upper limit).</a:t>
            </a:r>
          </a:p>
          <a:p>
            <a:pPr marL="502920" indent="-457200">
              <a:buFont typeface="+mj-lt"/>
              <a:buAutoNum type="arabicPeriod" startAt="4"/>
            </a:pPr>
            <a:endParaRPr lang="en-US" dirty="0"/>
          </a:p>
          <a:p>
            <a:pPr marL="502920" indent="-457200">
              <a:buFont typeface="+mj-lt"/>
              <a:buAutoNum type="arabicPeriod" startAt="4"/>
            </a:pPr>
            <a:endParaRPr lang="en-US" dirty="0"/>
          </a:p>
          <a:p>
            <a:endParaRPr lang="en-US" dirty="0"/>
          </a:p>
        </p:txBody>
      </p:sp>
      <p:sp>
        <p:nvSpPr>
          <p:cNvPr id="3" name="Title 2"/>
          <p:cNvSpPr>
            <a:spLocks noGrp="1"/>
          </p:cNvSpPr>
          <p:nvPr>
            <p:ph type="title"/>
          </p:nvPr>
        </p:nvSpPr>
        <p:spPr/>
        <p:txBody>
          <a:bodyPr/>
          <a:lstStyle/>
          <a:p>
            <a:r>
              <a:rPr lang="en-US" dirty="0"/>
              <a:t>Multiple linear regression Workflow</a:t>
            </a:r>
          </a:p>
        </p:txBody>
      </p:sp>
    </p:spTree>
    <p:extLst>
      <p:ext uri="{BB962C8B-B14F-4D97-AF65-F5344CB8AC3E}">
        <p14:creationId xmlns:p14="http://schemas.microsoft.com/office/powerpoint/2010/main" val="920117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502920" indent="-457200">
              <a:buFont typeface="+mj-lt"/>
              <a:buAutoNum type="arabicPeriod" startAt="7"/>
            </a:pPr>
            <a:r>
              <a:rPr lang="en-US" dirty="0"/>
              <a:t>Providing predicted values and prediction intervals</a:t>
            </a:r>
          </a:p>
          <a:p>
            <a:pPr marL="777240" lvl="1" indent="-457200"/>
            <a:r>
              <a:rPr lang="en-US" dirty="0"/>
              <a:t>To do this in SAS all you need to do is include the values you want to predict at the end of your data set with a missing value “.” for the response. Option in SAS to print the result is CLI.</a:t>
            </a:r>
          </a:p>
          <a:p>
            <a:pPr marL="502920" indent="-457200">
              <a:buFont typeface="+mj-lt"/>
              <a:buAutoNum type="arabicPeriod" startAt="7"/>
            </a:pPr>
            <a:r>
              <a:rPr lang="en-US" dirty="0"/>
              <a:t>Include any concerns or faults with the analysis as currently conducted.</a:t>
            </a:r>
          </a:p>
          <a:p>
            <a:pPr marL="45720" indent="0">
              <a:buNone/>
            </a:pPr>
            <a:endParaRPr lang="en-US" dirty="0"/>
          </a:p>
          <a:p>
            <a:pPr marL="502920" indent="-457200"/>
            <a:r>
              <a:rPr lang="en-US" dirty="0"/>
              <a:t>If your data set is big enough, always leave some data out for a validation set or conduct a k-fold cross validation to assess over fitting concerns.</a:t>
            </a:r>
          </a:p>
          <a:p>
            <a:pPr marL="502920" indent="-457200"/>
            <a:endParaRPr lang="en-US" dirty="0"/>
          </a:p>
          <a:p>
            <a:pPr marL="502920" indent="-457200"/>
            <a:r>
              <a:rPr lang="en-US" dirty="0"/>
              <a:t>Important Note:  It is possible to over fit a test set.  If you are using the test set to help decide what model is best, you have technically not “validated” your model.  You would need a new data set to to then see how your model performs.  (Why I don’t like </a:t>
            </a:r>
            <a:r>
              <a:rPr lang="en-US" dirty="0" err="1"/>
              <a:t>kaggle</a:t>
            </a:r>
            <a:r>
              <a:rPr lang="en-US" dirty="0"/>
              <a:t> competitions.  Promotes bad habit that is often lost to the competitor desperate to improve their score.</a:t>
            </a:r>
          </a:p>
          <a:p>
            <a:endParaRPr lang="en-US" dirty="0"/>
          </a:p>
        </p:txBody>
      </p:sp>
      <p:sp>
        <p:nvSpPr>
          <p:cNvPr id="3" name="Title 2"/>
          <p:cNvSpPr>
            <a:spLocks noGrp="1"/>
          </p:cNvSpPr>
          <p:nvPr>
            <p:ph type="title"/>
          </p:nvPr>
        </p:nvSpPr>
        <p:spPr/>
        <p:txBody>
          <a:bodyPr/>
          <a:lstStyle/>
          <a:p>
            <a:r>
              <a:rPr lang="en-US" dirty="0"/>
              <a:t>Multiple linear regression Workflow</a:t>
            </a:r>
          </a:p>
        </p:txBody>
      </p:sp>
    </p:spTree>
    <p:extLst>
      <p:ext uri="{BB962C8B-B14F-4D97-AF65-F5344CB8AC3E}">
        <p14:creationId xmlns:p14="http://schemas.microsoft.com/office/powerpoint/2010/main" val="379198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GOLF DATA SET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Refresher of the general workflow.</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1686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GolF</a:t>
            </a:r>
            <a:r>
              <a:rPr lang="en-US" dirty="0"/>
              <a:t> data set</a:t>
            </a:r>
          </a:p>
        </p:txBody>
      </p:sp>
      <p:sp>
        <p:nvSpPr>
          <p:cNvPr id="3" name="Content Placeholder 2"/>
          <p:cNvSpPr>
            <a:spLocks noGrp="1"/>
          </p:cNvSpPr>
          <p:nvPr>
            <p:ph idx="1"/>
          </p:nvPr>
        </p:nvSpPr>
        <p:spPr/>
        <p:txBody>
          <a:bodyPr/>
          <a:lstStyle/>
          <a:p>
            <a:r>
              <a:rPr lang="en-US" dirty="0"/>
              <a:t>Professional golfers from a particular year</a:t>
            </a:r>
          </a:p>
          <a:p>
            <a:r>
              <a:rPr lang="en-US" dirty="0"/>
              <a:t>Salary variables (Potential responder variables): Total Winnings, </a:t>
            </a:r>
            <a:r>
              <a:rPr lang="en-US" dirty="0" err="1"/>
              <a:t>Avg</a:t>
            </a:r>
            <a:r>
              <a:rPr lang="en-US" dirty="0"/>
              <a:t> Winnings, </a:t>
            </a:r>
            <a:r>
              <a:rPr lang="en-US" dirty="0" err="1"/>
              <a:t>MoneyRank</a:t>
            </a:r>
            <a:endParaRPr lang="en-US" dirty="0"/>
          </a:p>
          <a:p>
            <a:endParaRPr lang="en-US" dirty="0"/>
          </a:p>
          <a:p>
            <a:r>
              <a:rPr lang="en-US" dirty="0"/>
              <a:t>Player Stats (Potential predictors): </a:t>
            </a:r>
          </a:p>
          <a:p>
            <a:r>
              <a:rPr lang="en-US" dirty="0"/>
              <a:t>Age, </a:t>
            </a:r>
            <a:r>
              <a:rPr lang="en-US" dirty="0" err="1"/>
              <a:t>AvgDrive</a:t>
            </a:r>
            <a:r>
              <a:rPr lang="en-US" dirty="0"/>
              <a:t>, </a:t>
            </a:r>
            <a:r>
              <a:rPr lang="en-US" dirty="0" err="1"/>
              <a:t>DriveAcc</a:t>
            </a:r>
            <a:r>
              <a:rPr lang="en-US" dirty="0"/>
              <a:t>, Greens, </a:t>
            </a:r>
            <a:r>
              <a:rPr lang="en-US" dirty="0" err="1"/>
              <a:t>AvgPutts</a:t>
            </a:r>
            <a:r>
              <a:rPr lang="en-US" dirty="0"/>
              <a:t>, Save Percentage, # of Events played</a:t>
            </a:r>
          </a:p>
          <a:p>
            <a:endParaRPr lang="en-US" dirty="0"/>
          </a:p>
          <a:p>
            <a:endParaRPr lang="en-US" dirty="0"/>
          </a:p>
        </p:txBody>
      </p:sp>
    </p:spTree>
    <p:extLst>
      <p:ext uri="{BB962C8B-B14F-4D97-AF65-F5344CB8AC3E}">
        <p14:creationId xmlns:p14="http://schemas.microsoft.com/office/powerpoint/2010/main" val="194072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3" name="Title 2"/>
          <p:cNvSpPr>
            <a:spLocks noGrp="1"/>
          </p:cNvSpPr>
          <p:nvPr>
            <p:ph type="title"/>
          </p:nvPr>
        </p:nvSpPr>
        <p:spPr/>
        <p:txBody>
          <a:bodyPr/>
          <a:lstStyle/>
          <a:p>
            <a:r>
              <a:rPr lang="en-US" dirty="0"/>
              <a:t>Bias Variance Trade OFF</a:t>
            </a:r>
          </a:p>
        </p:txBody>
      </p:sp>
      <p:sp>
        <p:nvSpPr>
          <p:cNvPr id="5" name="TextBox 4"/>
          <p:cNvSpPr txBox="1"/>
          <p:nvPr/>
        </p:nvSpPr>
        <p:spPr>
          <a:xfrm>
            <a:off x="761630" y="4800600"/>
            <a:ext cx="7620000" cy="923330"/>
          </a:xfrm>
          <a:prstGeom prst="rect">
            <a:avLst/>
          </a:prstGeom>
          <a:noFill/>
        </p:spPr>
        <p:txBody>
          <a:bodyPr wrap="square" rtlCol="0">
            <a:spAutoFit/>
          </a:bodyPr>
          <a:lstStyle/>
          <a:p>
            <a:r>
              <a:rPr lang="en-US" dirty="0"/>
              <a:t>Scenario 1 -  Low complexity.   </a:t>
            </a:r>
          </a:p>
          <a:p>
            <a:endParaRPr lang="en-US" dirty="0"/>
          </a:p>
          <a:p>
            <a:r>
              <a:rPr lang="en-US" dirty="0"/>
              <a:t> High Bias/Low Variance</a:t>
            </a:r>
          </a:p>
        </p:txBody>
      </p:sp>
    </p:spTree>
    <p:extLst>
      <p:ext uri="{BB962C8B-B14F-4D97-AF65-F5344CB8AC3E}">
        <p14:creationId xmlns:p14="http://schemas.microsoft.com/office/powerpoint/2010/main" val="563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Goals That I defined for the Analysis</a:t>
            </a:r>
          </a:p>
        </p:txBody>
      </p:sp>
      <p:sp>
        <p:nvSpPr>
          <p:cNvPr id="3" name="Content Placeholder 2"/>
          <p:cNvSpPr>
            <a:spLocks noGrp="1"/>
          </p:cNvSpPr>
          <p:nvPr>
            <p:ph idx="1"/>
          </p:nvPr>
        </p:nvSpPr>
        <p:spPr>
          <a:xfrm>
            <a:off x="457200" y="1600200"/>
            <a:ext cx="8305800" cy="5105400"/>
          </a:xfrm>
        </p:spPr>
        <p:txBody>
          <a:bodyPr>
            <a:normAutofit/>
          </a:bodyPr>
          <a:lstStyle/>
          <a:p>
            <a:endParaRPr lang="en-US" dirty="0"/>
          </a:p>
          <a:p>
            <a:r>
              <a:rPr lang="en-US" dirty="0"/>
              <a:t>It would be interesting to see that after adjusting for Age and  total # events played, does ball striking, putting, or both have the ability explain the variability within Players earnings (I’m going to go with average salary per event as this indicates a consistent player versus a guy getting lucky winning a major and inflating his total from just one win)</a:t>
            </a:r>
          </a:p>
          <a:p>
            <a:endParaRPr lang="en-US" dirty="0"/>
          </a:p>
          <a:p>
            <a:r>
              <a:rPr lang="en-US" dirty="0"/>
              <a:t>There is a saying “Drive for show, put for dough”.  We can use this data set to see if that really is the case.</a:t>
            </a:r>
          </a:p>
          <a:p>
            <a:endParaRPr lang="en-US" dirty="0"/>
          </a:p>
          <a:p>
            <a:r>
              <a:rPr lang="en-US" dirty="0"/>
              <a:t>Although this particular data set you might not care about predicting.  Depending on if this is a goal or not we might do make some slight changes at the end of the analysis.  I will discuss it then.</a:t>
            </a:r>
          </a:p>
        </p:txBody>
      </p:sp>
    </p:spTree>
    <p:extLst>
      <p:ext uri="{BB962C8B-B14F-4D97-AF65-F5344CB8AC3E}">
        <p14:creationId xmlns:p14="http://schemas.microsoft.com/office/powerpoint/2010/main" val="17349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Plot that Data</a:t>
            </a: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912414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32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sz="2400" dirty="0"/>
              <a:t>I’m not going to use Total Earnings and Money Rank as they are both essentially different ways to measure income.</a:t>
            </a:r>
          </a:p>
          <a:p>
            <a:endParaRPr lang="en-US" sz="2400" dirty="0"/>
          </a:p>
          <a:p>
            <a:r>
              <a:rPr lang="en-US" sz="2400" dirty="0"/>
              <a:t>Of course there is strong relationship there but those variables as predictors aren’t useful or interesting</a:t>
            </a:r>
          </a:p>
          <a:p>
            <a:endParaRPr lang="en-US" dirty="0"/>
          </a:p>
        </p:txBody>
      </p:sp>
    </p:spTree>
    <p:extLst>
      <p:ext uri="{BB962C8B-B14F-4D97-AF65-F5344CB8AC3E}">
        <p14:creationId xmlns:p14="http://schemas.microsoft.com/office/powerpoint/2010/main" val="1088370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lstStyle/>
          <a:p>
            <a:r>
              <a:rPr lang="en-US" dirty="0"/>
              <a:t>Summary stats</a:t>
            </a:r>
          </a:p>
        </p:txBody>
      </p:sp>
      <p:sp>
        <p:nvSpPr>
          <p:cNvPr id="3" name="Content Placeholder 2"/>
          <p:cNvSpPr>
            <a:spLocks noGrp="1"/>
          </p:cNvSpPr>
          <p:nvPr>
            <p:ph idx="1"/>
          </p:nvPr>
        </p:nvSpPr>
        <p:spPr>
          <a:xfrm>
            <a:off x="304800" y="1752600"/>
            <a:ext cx="5410200" cy="4525963"/>
          </a:xfrm>
        </p:spPr>
        <p:txBody>
          <a:bodyPr>
            <a:normAutofit/>
          </a:bodyPr>
          <a:lstStyle/>
          <a:p>
            <a:r>
              <a:rPr lang="en-US" dirty="0"/>
              <a:t>Like I mentioned, there is no assumption of normality of the predictors or the response (only the residuals)</a:t>
            </a:r>
          </a:p>
          <a:p>
            <a:endParaRPr lang="en-US" dirty="0"/>
          </a:p>
          <a:p>
            <a:r>
              <a:rPr lang="en-US" dirty="0"/>
              <a:t>Summary stats serve as a sanity check.  Do the summaries make sense for that variable? Is the min and max reasonable or not what is expected?  These can help catch possible programming issues, data generation, outliers, etc.</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47"/>
            <a:ext cx="2632447" cy="724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44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Fit the full model (OR Feature Selection) </a:t>
            </a:r>
            <a:br>
              <a:rPr lang="en-US" sz="2000" dirty="0"/>
            </a:br>
            <a:r>
              <a:rPr lang="en-US" sz="2000" dirty="0"/>
              <a:t>Take a look at VIF’s</a:t>
            </a:r>
          </a:p>
        </p:txBody>
      </p:sp>
      <p:graphicFrame>
        <p:nvGraphicFramePr>
          <p:cNvPr id="4" name="Table 3"/>
          <p:cNvGraphicFramePr>
            <a:graphicFrameLocks noGrp="1"/>
          </p:cNvGraphicFramePr>
          <p:nvPr/>
        </p:nvGraphicFramePr>
        <p:xfrm>
          <a:off x="1304925" y="1600200"/>
          <a:ext cx="6534815" cy="4525966"/>
        </p:xfrm>
        <a:graphic>
          <a:graphicData uri="http://schemas.openxmlformats.org/drawingml/2006/table">
            <a:tbl>
              <a:tblPr/>
              <a:tblGrid>
                <a:gridCol w="933545">
                  <a:extLst>
                    <a:ext uri="{9D8B030D-6E8A-4147-A177-3AD203B41FA5}">
                      <a16:colId xmlns:a16="http://schemas.microsoft.com/office/drawing/2014/main" val="20000"/>
                    </a:ext>
                  </a:extLst>
                </a:gridCol>
                <a:gridCol w="933545">
                  <a:extLst>
                    <a:ext uri="{9D8B030D-6E8A-4147-A177-3AD203B41FA5}">
                      <a16:colId xmlns:a16="http://schemas.microsoft.com/office/drawing/2014/main" val="20001"/>
                    </a:ext>
                  </a:extLst>
                </a:gridCol>
                <a:gridCol w="933545">
                  <a:extLst>
                    <a:ext uri="{9D8B030D-6E8A-4147-A177-3AD203B41FA5}">
                      <a16:colId xmlns:a16="http://schemas.microsoft.com/office/drawing/2014/main" val="20002"/>
                    </a:ext>
                  </a:extLst>
                </a:gridCol>
                <a:gridCol w="933545">
                  <a:extLst>
                    <a:ext uri="{9D8B030D-6E8A-4147-A177-3AD203B41FA5}">
                      <a16:colId xmlns:a16="http://schemas.microsoft.com/office/drawing/2014/main" val="20003"/>
                    </a:ext>
                  </a:extLst>
                </a:gridCol>
                <a:gridCol w="933545">
                  <a:extLst>
                    <a:ext uri="{9D8B030D-6E8A-4147-A177-3AD203B41FA5}">
                      <a16:colId xmlns:a16="http://schemas.microsoft.com/office/drawing/2014/main" val="20004"/>
                    </a:ext>
                  </a:extLst>
                </a:gridCol>
                <a:gridCol w="933545">
                  <a:extLst>
                    <a:ext uri="{9D8B030D-6E8A-4147-A177-3AD203B41FA5}">
                      <a16:colId xmlns:a16="http://schemas.microsoft.com/office/drawing/2014/main" val="20005"/>
                    </a:ext>
                  </a:extLst>
                </a:gridCol>
                <a:gridCol w="933545">
                  <a:extLst>
                    <a:ext uri="{9D8B030D-6E8A-4147-A177-3AD203B41FA5}">
                      <a16:colId xmlns:a16="http://schemas.microsoft.com/office/drawing/2014/main" val="20006"/>
                    </a:ext>
                  </a:extLst>
                </a:gridCol>
              </a:tblGrid>
              <a:tr h="278335">
                <a:tc gridSpan="7">
                  <a:txBody>
                    <a:bodyPr/>
                    <a:lstStyle/>
                    <a:p>
                      <a:pPr fontAlgn="t"/>
                      <a:r>
                        <a:rPr lang="en-US" sz="1400" b="0" i="0">
                          <a:solidFill>
                            <a:srgbClr val="000000"/>
                          </a:solidFill>
                          <a:effectLst/>
                          <a:latin typeface="Arial"/>
                        </a:rPr>
                        <a:t>Parameter Estimates</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96162">
                <a:tc>
                  <a:txBody>
                    <a:bodyPr/>
                    <a:lstStyle/>
                    <a:p>
                      <a:pPr fontAlgn="t"/>
                      <a:r>
                        <a:rPr lang="en-US" sz="1400" b="0" i="0">
                          <a:solidFill>
                            <a:srgbClr val="000000"/>
                          </a:solidFill>
                          <a:effectLst/>
                          <a:latin typeface="Arial"/>
                        </a:rPr>
                        <a:t>Variable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DF</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Parameter</a:t>
                      </a:r>
                      <a:br>
                        <a:rPr lang="en-US" sz="1400" b="0" i="0">
                          <a:solidFill>
                            <a:srgbClr val="000000"/>
                          </a:solidFill>
                          <a:effectLst/>
                          <a:latin typeface="Arial"/>
                        </a:rPr>
                      </a:br>
                      <a:r>
                        <a:rPr lang="en-US" sz="1400" b="0" i="0">
                          <a:solidFill>
                            <a:srgbClr val="000000"/>
                          </a:solidFill>
                          <a:effectLst/>
                          <a:latin typeface="Arial"/>
                        </a:rPr>
                        <a:t>Estimate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Standard</a:t>
                      </a:r>
                      <a:br>
                        <a:rPr lang="en-US" sz="1400" b="0" i="0">
                          <a:solidFill>
                            <a:srgbClr val="000000"/>
                          </a:solidFill>
                          <a:effectLst/>
                          <a:latin typeface="Arial"/>
                        </a:rPr>
                      </a:br>
                      <a:r>
                        <a:rPr lang="en-US" sz="1400" b="0" i="0">
                          <a:solidFill>
                            <a:srgbClr val="000000"/>
                          </a:solidFill>
                          <a:effectLst/>
                          <a:latin typeface="Arial"/>
                        </a:rPr>
                        <a:t>Error</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t Value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Pr &gt; |t|</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Variance</a:t>
                      </a:r>
                      <a:br>
                        <a:rPr lang="en-US" sz="1400" b="0" i="0">
                          <a:solidFill>
                            <a:srgbClr val="000000"/>
                          </a:solidFill>
                          <a:effectLst/>
                          <a:latin typeface="Arial"/>
                        </a:rPr>
                      </a:br>
                      <a:r>
                        <a:rPr lang="en-US" sz="1400" b="0" i="0">
                          <a:solidFill>
                            <a:srgbClr val="000000"/>
                          </a:solidFill>
                          <a:effectLst/>
                          <a:latin typeface="Arial"/>
                        </a:rPr>
                        <a:t>Inflation</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278335">
                <a:tc>
                  <a:txBody>
                    <a:bodyPr/>
                    <a:lstStyle/>
                    <a:p>
                      <a:pPr fontAlgn="t"/>
                      <a:r>
                        <a:rPr lang="en-US" sz="1400" b="0" i="0">
                          <a:solidFill>
                            <a:srgbClr val="000000"/>
                          </a:solidFill>
                          <a:effectLst/>
                          <a:latin typeface="Arial"/>
                        </a:rPr>
                        <a:t>Intercept</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945580</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305887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3.09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0.0023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496162">
                <a:tc>
                  <a:txBody>
                    <a:bodyPr/>
                    <a:lstStyle/>
                    <a:p>
                      <a:pPr fontAlgn="t"/>
                      <a:r>
                        <a:rPr lang="en-US" sz="1400" b="0" i="0">
                          <a:solidFill>
                            <a:srgbClr val="000000"/>
                          </a:solidFill>
                          <a:effectLst/>
                          <a:latin typeface="Arial"/>
                        </a:rPr>
                        <a:t>Age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-587.12529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519.32406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-1.13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0.2597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1.25413</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278335">
                <a:tc>
                  <a:txBody>
                    <a:bodyPr/>
                    <a:lstStyle/>
                    <a:p>
                      <a:pPr fontAlgn="t"/>
                      <a:r>
                        <a:rPr lang="en-US" sz="1400" b="0" i="0">
                          <a:solidFill>
                            <a:srgbClr val="000000"/>
                          </a:solidFill>
                          <a:effectLst/>
                          <a:latin typeface="Arial"/>
                        </a:rPr>
                        <a:t>AvgDrive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-94.76127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567.41935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-0.17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0.8675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2.50410</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713989">
                <a:tc>
                  <a:txBody>
                    <a:bodyPr/>
                    <a:lstStyle/>
                    <a:p>
                      <a:pPr fontAlgn="t"/>
                      <a:r>
                        <a:rPr lang="en-US" sz="1400" b="0" i="0">
                          <a:solidFill>
                            <a:srgbClr val="000000"/>
                          </a:solidFill>
                          <a:effectLst/>
                          <a:latin typeface="Arial"/>
                        </a:rPr>
                        <a:t>DriveAcc</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-2360.56944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854.02065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-2.76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0.0063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2.33519</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5"/>
                  </a:ext>
                </a:extLst>
              </a:tr>
              <a:tr h="496162">
                <a:tc>
                  <a:txBody>
                    <a:bodyPr/>
                    <a:lstStyle/>
                    <a:p>
                      <a:pPr fontAlgn="t"/>
                      <a:r>
                        <a:rPr lang="en-US" sz="1400" b="0" i="0">
                          <a:solidFill>
                            <a:srgbClr val="000000"/>
                          </a:solidFill>
                          <a:effectLst/>
                          <a:latin typeface="Arial"/>
                        </a:rPr>
                        <a:t>Greens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8466.03572</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1303.86824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6.49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1.56901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6"/>
                  </a:ext>
                </a:extLst>
              </a:tr>
              <a:tr h="278335">
                <a:tc>
                  <a:txBody>
                    <a:bodyPr/>
                    <a:lstStyle/>
                    <a:p>
                      <a:pPr fontAlgn="t"/>
                      <a:r>
                        <a:rPr lang="en-US" sz="1400" b="0" i="0">
                          <a:solidFill>
                            <a:srgbClr val="000000"/>
                          </a:solidFill>
                          <a:effectLst/>
                          <a:latin typeface="Arial"/>
                        </a:rPr>
                        <a:t>AvgPutts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-694226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138156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-5.02</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1.20051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7"/>
                  </a:ext>
                </a:extLst>
              </a:tr>
              <a:tr h="496162">
                <a:tc>
                  <a:txBody>
                    <a:bodyPr/>
                    <a:lstStyle/>
                    <a:p>
                      <a:pPr fontAlgn="t"/>
                      <a:r>
                        <a:rPr lang="en-US" sz="1400" b="0" i="0">
                          <a:solidFill>
                            <a:srgbClr val="000000"/>
                          </a:solidFill>
                          <a:effectLst/>
                          <a:latin typeface="Arial"/>
                        </a:rPr>
                        <a:t>Save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1395.66667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587.53879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2.38</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0.0185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1.18641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8"/>
                  </a:ext>
                </a:extLst>
              </a:tr>
              <a:tr h="713989">
                <a:tc>
                  <a:txBody>
                    <a:bodyPr/>
                    <a:lstStyle/>
                    <a:p>
                      <a:pPr fontAlgn="t"/>
                      <a:r>
                        <a:rPr lang="en-US" sz="1400" b="0" i="0">
                          <a:solidFill>
                            <a:srgbClr val="000000"/>
                          </a:solidFill>
                          <a:effectLst/>
                          <a:latin typeface="Arial"/>
                        </a:rPr>
                        <a:t>Events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-3159.22407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644.24244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-4.90</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dirty="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dirty="0">
                          <a:solidFill>
                            <a:srgbClr val="000000"/>
                          </a:solidFill>
                          <a:effectLst/>
                          <a:latin typeface="Arial"/>
                        </a:rPr>
                        <a:t>1.05381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9"/>
                  </a:ext>
                </a:extLst>
              </a:tr>
            </a:tbl>
          </a:graphicData>
        </a:graphic>
      </p:graphicFrame>
      <p:sp>
        <p:nvSpPr>
          <p:cNvPr id="5" name="Rectangle 1"/>
          <p:cNvSpPr>
            <a:spLocks noChangeArrowheads="1"/>
          </p:cNvSpPr>
          <p:nvPr/>
        </p:nvSpPr>
        <p:spPr bwMode="auto">
          <a:xfrm>
            <a:off x="1304925"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Rectangle 5"/>
          <p:cNvSpPr/>
          <p:nvPr/>
        </p:nvSpPr>
        <p:spPr>
          <a:xfrm>
            <a:off x="6858000" y="1828800"/>
            <a:ext cx="990600" cy="426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23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Diagnostics</a:t>
            </a:r>
            <a:br>
              <a:rPr lang="en-US" dirty="0"/>
            </a:br>
            <a:r>
              <a:rPr lang="en-US" dirty="0"/>
              <a:t>Residual vs Predicted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01566"/>
            <a:ext cx="7070725" cy="502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08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Diagnostics</a:t>
            </a:r>
            <a:br>
              <a:rPr lang="en-US" dirty="0"/>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858748"/>
            <a:ext cx="3662363" cy="274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6800" y="3812417"/>
            <a:ext cx="3968688" cy="297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1447800"/>
            <a:ext cx="4550858" cy="455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971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Residual Diagnostics</a:t>
            </a:r>
            <a:br>
              <a:rPr lang="en-US" dirty="0"/>
            </a:br>
            <a:r>
              <a:rPr lang="en-US" dirty="0"/>
              <a:t>Residuals vs the Predictor Variables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08079"/>
            <a:ext cx="6248400" cy="468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72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a:bodyPr>
          <a:lstStyle/>
          <a:p>
            <a:r>
              <a:rPr lang="en-US" dirty="0"/>
              <a:t>We look okay on multicollinearity</a:t>
            </a:r>
          </a:p>
          <a:p>
            <a:r>
              <a:rPr lang="en-US" dirty="0" err="1"/>
              <a:t>Nonconstant</a:t>
            </a:r>
            <a:r>
              <a:rPr lang="en-US" dirty="0"/>
              <a:t> Variance is my main concern here as it does the cone shape thing</a:t>
            </a:r>
          </a:p>
          <a:p>
            <a:r>
              <a:rPr lang="en-US" dirty="0"/>
              <a:t>Residuals vs predictors show no apparent patterns</a:t>
            </a:r>
          </a:p>
          <a:p>
            <a:endParaRPr lang="en-US" dirty="0"/>
          </a:p>
          <a:p>
            <a:r>
              <a:rPr lang="en-US" dirty="0"/>
              <a:t>My thought -  is to try to transform the response by taking the log.  When variance increases as predicted values increase a log transformation typically does the trick. Go back and add a new variable called </a:t>
            </a:r>
            <a:r>
              <a:rPr lang="en-US" dirty="0" err="1"/>
              <a:t>logAvgWinnings</a:t>
            </a:r>
            <a:endParaRPr lang="en-US" dirty="0"/>
          </a:p>
        </p:txBody>
      </p:sp>
    </p:spTree>
    <p:extLst>
      <p:ext uri="{BB962C8B-B14F-4D97-AF65-F5344CB8AC3E}">
        <p14:creationId xmlns:p14="http://schemas.microsoft.com/office/powerpoint/2010/main" val="162165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5009"/>
            <a:ext cx="6705600" cy="679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27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Bias-Variance Trade Off</a:t>
            </a:r>
          </a:p>
        </p:txBody>
      </p:sp>
      <p:pic>
        <p:nvPicPr>
          <p:cNvPr id="6" name="Content Placeholder 5"/>
          <p:cNvPicPr>
            <a:picLocks noGrp="1" noChangeAspect="1"/>
          </p:cNvPicPr>
          <p:nvPr>
            <p:ph idx="1"/>
          </p:nvPr>
        </p:nvPicPr>
        <p:blipFill>
          <a:blip r:embed="rId2"/>
          <a:stretch>
            <a:fillRect/>
          </a:stretch>
        </p:blipFill>
        <p:spPr>
          <a:xfrm>
            <a:off x="83820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a:t>Scenario 2 -  Low complexity.   </a:t>
            </a:r>
          </a:p>
          <a:p>
            <a:endParaRPr lang="en-US" dirty="0"/>
          </a:p>
          <a:p>
            <a:r>
              <a:rPr lang="en-US" dirty="0"/>
              <a:t> Moderate Bias/Low Variance</a:t>
            </a:r>
          </a:p>
        </p:txBody>
      </p:sp>
    </p:spTree>
    <p:extLst>
      <p:ext uri="{BB962C8B-B14F-4D97-AF65-F5344CB8AC3E}">
        <p14:creationId xmlns:p14="http://schemas.microsoft.com/office/powerpoint/2010/main" val="70187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Note that the VIF’s haven’t changed from before.  The formula has nothing to do with the response variable as it is trying to capture how the predictors are related to each other</a:t>
            </a:r>
          </a:p>
        </p:txBody>
      </p:sp>
      <p:graphicFrame>
        <p:nvGraphicFramePr>
          <p:cNvPr id="4" name="Content Placeholder 3"/>
          <p:cNvGraphicFramePr>
            <a:graphicFrameLocks noGrp="1"/>
          </p:cNvGraphicFramePr>
          <p:nvPr>
            <p:ph idx="1"/>
          </p:nvPr>
        </p:nvGraphicFramePr>
        <p:xfrm>
          <a:off x="457200" y="1676403"/>
          <a:ext cx="8382003" cy="4076538"/>
        </p:xfrm>
        <a:graphic>
          <a:graphicData uri="http://schemas.openxmlformats.org/drawingml/2006/table">
            <a:tbl>
              <a:tblPr/>
              <a:tblGrid>
                <a:gridCol w="1197429">
                  <a:extLst>
                    <a:ext uri="{9D8B030D-6E8A-4147-A177-3AD203B41FA5}">
                      <a16:colId xmlns:a16="http://schemas.microsoft.com/office/drawing/2014/main" val="20000"/>
                    </a:ext>
                  </a:extLst>
                </a:gridCol>
                <a:gridCol w="1197429">
                  <a:extLst>
                    <a:ext uri="{9D8B030D-6E8A-4147-A177-3AD203B41FA5}">
                      <a16:colId xmlns:a16="http://schemas.microsoft.com/office/drawing/2014/main" val="20001"/>
                    </a:ext>
                  </a:extLst>
                </a:gridCol>
                <a:gridCol w="1197429">
                  <a:extLst>
                    <a:ext uri="{9D8B030D-6E8A-4147-A177-3AD203B41FA5}">
                      <a16:colId xmlns:a16="http://schemas.microsoft.com/office/drawing/2014/main" val="20002"/>
                    </a:ext>
                  </a:extLst>
                </a:gridCol>
                <a:gridCol w="1197429">
                  <a:extLst>
                    <a:ext uri="{9D8B030D-6E8A-4147-A177-3AD203B41FA5}">
                      <a16:colId xmlns:a16="http://schemas.microsoft.com/office/drawing/2014/main" val="20003"/>
                    </a:ext>
                  </a:extLst>
                </a:gridCol>
                <a:gridCol w="1197429">
                  <a:extLst>
                    <a:ext uri="{9D8B030D-6E8A-4147-A177-3AD203B41FA5}">
                      <a16:colId xmlns:a16="http://schemas.microsoft.com/office/drawing/2014/main" val="20004"/>
                    </a:ext>
                  </a:extLst>
                </a:gridCol>
                <a:gridCol w="1197429">
                  <a:extLst>
                    <a:ext uri="{9D8B030D-6E8A-4147-A177-3AD203B41FA5}">
                      <a16:colId xmlns:a16="http://schemas.microsoft.com/office/drawing/2014/main" val="20005"/>
                    </a:ext>
                  </a:extLst>
                </a:gridCol>
                <a:gridCol w="1197429">
                  <a:extLst>
                    <a:ext uri="{9D8B030D-6E8A-4147-A177-3AD203B41FA5}">
                      <a16:colId xmlns:a16="http://schemas.microsoft.com/office/drawing/2014/main" val="20006"/>
                    </a:ext>
                  </a:extLst>
                </a:gridCol>
              </a:tblGrid>
              <a:tr h="378066">
                <a:tc gridSpan="7">
                  <a:txBody>
                    <a:bodyPr/>
                    <a:lstStyle/>
                    <a:p>
                      <a:pPr fontAlgn="t"/>
                      <a:r>
                        <a:rPr lang="en-US" b="0" i="0" dirty="0">
                          <a:solidFill>
                            <a:srgbClr val="000000"/>
                          </a:solidFill>
                          <a:effectLst/>
                          <a:latin typeface="Arial"/>
                        </a:rPr>
                        <a:t>Parameter Estimates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3944">
                <a:tc>
                  <a:txBody>
                    <a:bodyPr/>
                    <a:lstStyle/>
                    <a:p>
                      <a:pPr fontAlgn="t"/>
                      <a:r>
                        <a:rPr lang="en-US" b="0" i="0">
                          <a:solidFill>
                            <a:srgbClr val="000000"/>
                          </a:solidFill>
                          <a:effectLst/>
                          <a:latin typeface="Arial"/>
                        </a:rPr>
                        <a:t>Variable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Parameter</a:t>
                      </a:r>
                      <a:br>
                        <a:rPr lang="en-US" b="0" i="0">
                          <a:solidFill>
                            <a:srgbClr val="000000"/>
                          </a:solidFill>
                          <a:effectLst/>
                          <a:latin typeface="Arial"/>
                        </a:rPr>
                      </a:br>
                      <a:r>
                        <a:rPr lang="en-US" b="0" i="0">
                          <a:solidFill>
                            <a:srgbClr val="000000"/>
                          </a:solidFill>
                          <a:effectLst/>
                          <a:latin typeface="Arial"/>
                        </a:rPr>
                        <a:t>Estimate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Standard</a:t>
                      </a:r>
                      <a:br>
                        <a:rPr lang="en-US" b="0" i="0">
                          <a:solidFill>
                            <a:srgbClr val="000000"/>
                          </a:solidFill>
                          <a:effectLst/>
                          <a:latin typeface="Arial"/>
                        </a:rPr>
                      </a:br>
                      <a:r>
                        <a:rPr lang="en-US" b="0" i="0">
                          <a:solidFill>
                            <a:srgbClr val="000000"/>
                          </a:solidFill>
                          <a:effectLst/>
                          <a:latin typeface="Arial"/>
                        </a:rPr>
                        <a:t>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Variance</a:t>
                      </a:r>
                      <a:br>
                        <a:rPr lang="en-US" b="0" i="0">
                          <a:solidFill>
                            <a:srgbClr val="000000"/>
                          </a:solidFill>
                          <a:effectLst/>
                          <a:latin typeface="Arial"/>
                        </a:rPr>
                      </a:br>
                      <a:r>
                        <a:rPr lang="en-US" b="0" i="0">
                          <a:solidFill>
                            <a:srgbClr val="000000"/>
                          </a:solidFill>
                          <a:effectLst/>
                          <a:latin typeface="Arial"/>
                        </a:rPr>
                        <a:t>Inflation</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378066">
                <a:tc>
                  <a:txBody>
                    <a:bodyPr/>
                    <a:lstStyle/>
                    <a:p>
                      <a:pPr fontAlgn="t"/>
                      <a:r>
                        <a:rPr lang="en-US" b="0" i="0">
                          <a:solidFill>
                            <a:srgbClr val="000000"/>
                          </a:solidFill>
                          <a:effectLst/>
                          <a:latin typeface="Arial"/>
                        </a:rPr>
                        <a:t>Intercept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33.83132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4.48200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7.55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78066">
                <a:tc>
                  <a:txBody>
                    <a:bodyPr/>
                    <a:lstStyle/>
                    <a:p>
                      <a:pPr fontAlgn="t"/>
                      <a:r>
                        <a:rPr lang="en-US" b="0" i="0">
                          <a:solidFill>
                            <a:srgbClr val="000000"/>
                          </a:solidFill>
                          <a:effectLst/>
                          <a:latin typeface="Arial"/>
                        </a:rPr>
                        <a:t>Age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-0.00822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0.00761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0.2817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1.25413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378066">
                <a:tc>
                  <a:txBody>
                    <a:bodyPr/>
                    <a:lstStyle/>
                    <a:p>
                      <a:pPr fontAlgn="t"/>
                      <a:r>
                        <a:rPr lang="en-US" b="0" i="0">
                          <a:solidFill>
                            <a:srgbClr val="000000"/>
                          </a:solidFill>
                          <a:effectLst/>
                          <a:latin typeface="Arial"/>
                        </a:rPr>
                        <a:t>AvgDrive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-0.00611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0.00831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-0.73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0.4634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2.50410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378066">
                <a:tc>
                  <a:txBody>
                    <a:bodyPr/>
                    <a:lstStyle/>
                    <a:p>
                      <a:pPr fontAlgn="t"/>
                      <a:r>
                        <a:rPr lang="en-US" b="0" i="0">
                          <a:solidFill>
                            <a:srgbClr val="000000"/>
                          </a:solidFill>
                          <a:effectLst/>
                          <a:latin typeface="Arial"/>
                        </a:rPr>
                        <a:t>DriveAcc</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-0.02049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0.01251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0.1031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2.33519</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5"/>
                  </a:ext>
                </a:extLst>
              </a:tr>
              <a:tr h="378066">
                <a:tc>
                  <a:txBody>
                    <a:bodyPr/>
                    <a:lstStyle/>
                    <a:p>
                      <a:pPr fontAlgn="t"/>
                      <a:r>
                        <a:rPr lang="en-US" b="0" i="0">
                          <a:solidFill>
                            <a:srgbClr val="000000"/>
                          </a:solidFill>
                          <a:effectLst/>
                          <a:latin typeface="Arial"/>
                        </a:rPr>
                        <a:t>Greens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0.19038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0.01910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9.97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1.56901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6"/>
                  </a:ext>
                </a:extLst>
              </a:tr>
              <a:tr h="378066">
                <a:tc>
                  <a:txBody>
                    <a:bodyPr/>
                    <a:lstStyle/>
                    <a:p>
                      <a:pPr fontAlgn="t"/>
                      <a:r>
                        <a:rPr lang="en-US" b="0" i="0">
                          <a:solidFill>
                            <a:srgbClr val="000000"/>
                          </a:solidFill>
                          <a:effectLst/>
                          <a:latin typeface="Arial"/>
                        </a:rPr>
                        <a:t>AvgPutts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-18.45737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2.02433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-9.12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1.20051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7"/>
                  </a:ext>
                </a:extLst>
              </a:tr>
              <a:tr h="378066">
                <a:tc>
                  <a:txBody>
                    <a:bodyPr/>
                    <a:lstStyle/>
                    <a:p>
                      <a:pPr fontAlgn="t"/>
                      <a:r>
                        <a:rPr lang="en-US" b="0" i="0">
                          <a:solidFill>
                            <a:srgbClr val="000000"/>
                          </a:solidFill>
                          <a:effectLst/>
                          <a:latin typeface="Arial"/>
                        </a:rPr>
                        <a:t>Save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0.02700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0.00861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3.14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0.0020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1.18641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8"/>
                  </a:ext>
                </a:extLst>
              </a:tr>
              <a:tr h="378066">
                <a:tc>
                  <a:txBody>
                    <a:bodyPr/>
                    <a:lstStyle/>
                    <a:p>
                      <a:pPr fontAlgn="t"/>
                      <a:r>
                        <a:rPr lang="en-US" b="0" i="0">
                          <a:solidFill>
                            <a:srgbClr val="000000"/>
                          </a:solidFill>
                          <a:effectLst/>
                          <a:latin typeface="Arial"/>
                        </a:rPr>
                        <a:t>Events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-0.03975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0.00944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-4.21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1.05381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9"/>
                  </a:ext>
                </a:extLst>
              </a:tr>
            </a:tbl>
          </a:graphicData>
        </a:graphic>
      </p:graphicFrame>
      <p:sp>
        <p:nvSpPr>
          <p:cNvPr id="5" name="Rectangle 1"/>
          <p:cNvSpPr>
            <a:spLocks noChangeArrowheads="1"/>
          </p:cNvSpPr>
          <p:nvPr/>
        </p:nvSpPr>
        <p:spPr bwMode="auto">
          <a:xfrm>
            <a:off x="457200" y="197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Rectangle 5"/>
          <p:cNvSpPr/>
          <p:nvPr/>
        </p:nvSpPr>
        <p:spPr>
          <a:xfrm>
            <a:off x="7620000" y="1828800"/>
            <a:ext cx="990600" cy="426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74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versus Predicted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68625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116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Updates</a:t>
            </a: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4089115" cy="306882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08824"/>
            <a:ext cx="4587176" cy="458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89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vs Predictor Variables</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97025"/>
            <a:ext cx="6502408" cy="487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04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Answer My question</a:t>
            </a:r>
          </a:p>
        </p:txBody>
      </p:sp>
      <p:sp>
        <p:nvSpPr>
          <p:cNvPr id="3" name="Content Placeholder 2"/>
          <p:cNvSpPr>
            <a:spLocks noGrp="1"/>
          </p:cNvSpPr>
          <p:nvPr>
            <p:ph idx="1"/>
          </p:nvPr>
        </p:nvSpPr>
        <p:spPr/>
        <p:txBody>
          <a:bodyPr>
            <a:normAutofit/>
          </a:bodyPr>
          <a:lstStyle/>
          <a:p>
            <a:r>
              <a:rPr lang="en-US" dirty="0"/>
              <a:t>Are driving and putting statistics associated with player earnings after adjusting for events and age?</a:t>
            </a:r>
          </a:p>
          <a:p>
            <a:endParaRPr lang="en-US" dirty="0"/>
          </a:p>
          <a:p>
            <a:r>
              <a:rPr lang="en-US" dirty="0"/>
              <a:t>To answer this question, since my residuals are solid now, I can move forward with hypothesis testing. </a:t>
            </a:r>
          </a:p>
          <a:p>
            <a:pPr lvl="1"/>
            <a:r>
              <a:rPr lang="en-US" dirty="0"/>
              <a:t>Some analysts might perform the individual tests and remove the </a:t>
            </a:r>
            <a:r>
              <a:rPr lang="en-US" dirty="0" err="1"/>
              <a:t>nonsignificant</a:t>
            </a:r>
            <a:r>
              <a:rPr lang="en-US" dirty="0"/>
              <a:t> terms.  To answer the question though, to me, I will leave them in to do the hypothesis testing and reporting.</a:t>
            </a:r>
          </a:p>
          <a:p>
            <a:pPr lvl="1"/>
            <a:r>
              <a:rPr lang="en-US" dirty="0"/>
              <a:t>In addition to my question, if I wanted to report a final model so folks can do prediction I would then remove them and fit a smaller model with the </a:t>
            </a:r>
            <a:r>
              <a:rPr lang="en-US" dirty="0" err="1"/>
              <a:t>insignifcant</a:t>
            </a:r>
            <a:r>
              <a:rPr lang="en-US" dirty="0"/>
              <a:t> ones removed and provide </a:t>
            </a:r>
            <a:r>
              <a:rPr lang="en-US" u="sng" dirty="0"/>
              <a:t>ALL</a:t>
            </a:r>
            <a:r>
              <a:rPr lang="en-US" dirty="0"/>
              <a:t> my results on the reduced model.</a:t>
            </a:r>
          </a:p>
        </p:txBody>
      </p:sp>
    </p:spTree>
    <p:extLst>
      <p:ext uri="{BB962C8B-B14F-4D97-AF65-F5344CB8AC3E}">
        <p14:creationId xmlns:p14="http://schemas.microsoft.com/office/powerpoint/2010/main" val="1255689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F-test</a:t>
            </a:r>
          </a:p>
        </p:txBody>
      </p:sp>
      <p:graphicFrame>
        <p:nvGraphicFramePr>
          <p:cNvPr id="4" name="Content Placeholder 3"/>
          <p:cNvGraphicFramePr>
            <a:graphicFrameLocks noGrp="1"/>
          </p:cNvGraphicFramePr>
          <p:nvPr>
            <p:ph idx="1"/>
          </p:nvPr>
        </p:nvGraphicFramePr>
        <p:xfrm>
          <a:off x="457200" y="1752600"/>
          <a:ext cx="8229600" cy="230124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0">
                <a:tc gridSpan="6">
                  <a:txBody>
                    <a:bodyPr/>
                    <a:lstStyle/>
                    <a:p>
                      <a:pPr fontAlgn="t"/>
                      <a:r>
                        <a:rPr lang="en-US" b="0" i="0">
                          <a:solidFill>
                            <a:srgbClr val="000000"/>
                          </a:solidFill>
                          <a:effectLst/>
                          <a:latin typeface="Arial"/>
                        </a:rPr>
                        <a:t>Analysis of Variance</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fontAlgn="t"/>
                      <a:r>
                        <a:rPr lang="en-US" b="0" i="0">
                          <a:solidFill>
                            <a:srgbClr val="000000"/>
                          </a:solidFill>
                          <a:effectLst/>
                          <a:latin typeface="Arial"/>
                        </a:rPr>
                        <a:t>Source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Sum of</a:t>
                      </a:r>
                      <a:br>
                        <a:rPr lang="en-US" b="0" i="0">
                          <a:solidFill>
                            <a:srgbClr val="000000"/>
                          </a:solidFill>
                          <a:effectLst/>
                          <a:latin typeface="Arial"/>
                        </a:rPr>
                      </a:br>
                      <a:r>
                        <a:rPr lang="en-US" b="0" i="0">
                          <a:solidFill>
                            <a:srgbClr val="000000"/>
                          </a:solidFill>
                          <a:effectLst/>
                          <a:latin typeface="Arial"/>
                        </a:rPr>
                        <a:t>Squares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Mean</a:t>
                      </a:r>
                      <a:br>
                        <a:rPr lang="en-US" b="0" i="0">
                          <a:solidFill>
                            <a:srgbClr val="000000"/>
                          </a:solidFill>
                          <a:effectLst/>
                          <a:latin typeface="Arial"/>
                        </a:rPr>
                      </a:br>
                      <a:r>
                        <a:rPr lang="en-US" b="0" i="0">
                          <a:solidFill>
                            <a:srgbClr val="000000"/>
                          </a:solidFill>
                          <a:effectLst/>
                          <a:latin typeface="Arial"/>
                        </a:rPr>
                        <a:t>Square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F</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0">
                <a:tc>
                  <a:txBody>
                    <a:bodyPr/>
                    <a:lstStyle/>
                    <a:p>
                      <a:pPr fontAlgn="t"/>
                      <a:r>
                        <a:rPr lang="en-US" b="0" i="0">
                          <a:solidFill>
                            <a:srgbClr val="000000"/>
                          </a:solidFill>
                          <a:effectLst/>
                          <a:latin typeface="Arial"/>
                        </a:rPr>
                        <a:t>Model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120.97465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17.28209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46.89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0">
                <a:tc>
                  <a:txBody>
                    <a:bodyPr/>
                    <a:lstStyle/>
                    <a:p>
                      <a:pPr fontAlgn="t"/>
                      <a:r>
                        <a:rPr lang="en-US" b="0" i="0">
                          <a:solidFill>
                            <a:srgbClr val="000000"/>
                          </a:solidFill>
                          <a:effectLst/>
                          <a:latin typeface="Arial"/>
                        </a:rPr>
                        <a:t>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188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69.28954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0.36856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0">
                <a:tc>
                  <a:txBody>
                    <a:bodyPr/>
                    <a:lstStyle/>
                    <a:p>
                      <a:pPr fontAlgn="t"/>
                      <a:r>
                        <a:rPr lang="en-US" b="0" i="0">
                          <a:solidFill>
                            <a:srgbClr val="000000"/>
                          </a:solidFill>
                          <a:effectLst/>
                          <a:latin typeface="Arial"/>
                        </a:rPr>
                        <a:t>Corrected Total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195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190.26419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457200" y="2713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TextBox 5"/>
          <p:cNvSpPr txBox="1"/>
          <p:nvPr/>
        </p:nvSpPr>
        <p:spPr>
          <a:xfrm>
            <a:off x="457200" y="4419600"/>
            <a:ext cx="8229600" cy="1754326"/>
          </a:xfrm>
          <a:prstGeom prst="rect">
            <a:avLst/>
          </a:prstGeom>
          <a:noFill/>
        </p:spPr>
        <p:txBody>
          <a:bodyPr wrap="square" rtlCol="0">
            <a:spAutoFit/>
          </a:bodyPr>
          <a:lstStyle/>
          <a:p>
            <a:r>
              <a:rPr lang="en-US" dirty="0"/>
              <a:t>Null hypothesis: All of the regression coefficients are equal to 0 </a:t>
            </a:r>
          </a:p>
          <a:p>
            <a:r>
              <a:rPr lang="en-US" dirty="0"/>
              <a:t>Alternative: At least one is not 0.</a:t>
            </a:r>
          </a:p>
          <a:p>
            <a:endParaRPr lang="en-US" dirty="0"/>
          </a:p>
          <a:p>
            <a:r>
              <a:rPr lang="en-US" dirty="0"/>
              <a:t>Conclusion.  Using a significance threshold of 0.05, we reject the null hypothesis in favor of the alternative that there is at least one regression coefficient different from 0 (</a:t>
            </a:r>
            <a:r>
              <a:rPr lang="en-US" dirty="0" err="1"/>
              <a:t>pvalue</a:t>
            </a:r>
            <a:r>
              <a:rPr lang="en-US" dirty="0"/>
              <a:t> &lt;.0001).  </a:t>
            </a:r>
          </a:p>
        </p:txBody>
      </p:sp>
    </p:spTree>
    <p:extLst>
      <p:ext uri="{BB962C8B-B14F-4D97-AF65-F5344CB8AC3E}">
        <p14:creationId xmlns:p14="http://schemas.microsoft.com/office/powerpoint/2010/main" val="1051476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57200" y="197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TextBox 5"/>
          <p:cNvSpPr txBox="1"/>
          <p:nvPr/>
        </p:nvSpPr>
        <p:spPr>
          <a:xfrm>
            <a:off x="228600" y="5334000"/>
            <a:ext cx="8229600" cy="1477328"/>
          </a:xfrm>
          <a:prstGeom prst="rect">
            <a:avLst/>
          </a:prstGeom>
          <a:noFill/>
        </p:spPr>
        <p:txBody>
          <a:bodyPr wrap="square" rtlCol="0">
            <a:spAutoFit/>
          </a:bodyPr>
          <a:lstStyle/>
          <a:p>
            <a:r>
              <a:rPr lang="en-US" dirty="0"/>
              <a:t>Player statistics involving the players short Greens hit, </a:t>
            </a:r>
            <a:r>
              <a:rPr lang="en-US" dirty="0" err="1"/>
              <a:t>Avg</a:t>
            </a:r>
            <a:r>
              <a:rPr lang="en-US" dirty="0"/>
              <a:t> # of putts, and save percentage are all statistically significant at the 0.05 significance level after adjusting for all the remaining variables.  Drive Accuracy and </a:t>
            </a:r>
            <a:r>
              <a:rPr lang="en-US" dirty="0" err="1"/>
              <a:t>Avg</a:t>
            </a:r>
            <a:r>
              <a:rPr lang="en-US" dirty="0"/>
              <a:t> Drive Distance are not statistically significant after adjusting for the other variables.  This analysis supports the motto “Drive for Show, putt for dough $$$”.</a:t>
            </a:r>
          </a:p>
        </p:txBody>
      </p:sp>
      <p:graphicFrame>
        <p:nvGraphicFramePr>
          <p:cNvPr id="8" name="Content Placeholder 7"/>
          <p:cNvGraphicFramePr>
            <a:graphicFrameLocks noGrp="1"/>
          </p:cNvGraphicFramePr>
          <p:nvPr>
            <p:ph idx="1"/>
          </p:nvPr>
        </p:nvGraphicFramePr>
        <p:xfrm>
          <a:off x="457200" y="837636"/>
          <a:ext cx="7924797" cy="4496364"/>
        </p:xfrm>
        <a:graphic>
          <a:graphicData uri="http://schemas.openxmlformats.org/drawingml/2006/table">
            <a:tbl>
              <a:tblPr/>
              <a:tblGrid>
                <a:gridCol w="880533">
                  <a:extLst>
                    <a:ext uri="{9D8B030D-6E8A-4147-A177-3AD203B41FA5}">
                      <a16:colId xmlns:a16="http://schemas.microsoft.com/office/drawing/2014/main" val="20000"/>
                    </a:ext>
                  </a:extLst>
                </a:gridCol>
                <a:gridCol w="880533">
                  <a:extLst>
                    <a:ext uri="{9D8B030D-6E8A-4147-A177-3AD203B41FA5}">
                      <a16:colId xmlns:a16="http://schemas.microsoft.com/office/drawing/2014/main" val="20001"/>
                    </a:ext>
                  </a:extLst>
                </a:gridCol>
                <a:gridCol w="880533">
                  <a:extLst>
                    <a:ext uri="{9D8B030D-6E8A-4147-A177-3AD203B41FA5}">
                      <a16:colId xmlns:a16="http://schemas.microsoft.com/office/drawing/2014/main" val="20002"/>
                    </a:ext>
                  </a:extLst>
                </a:gridCol>
                <a:gridCol w="880533">
                  <a:extLst>
                    <a:ext uri="{9D8B030D-6E8A-4147-A177-3AD203B41FA5}">
                      <a16:colId xmlns:a16="http://schemas.microsoft.com/office/drawing/2014/main" val="20003"/>
                    </a:ext>
                  </a:extLst>
                </a:gridCol>
                <a:gridCol w="880533">
                  <a:extLst>
                    <a:ext uri="{9D8B030D-6E8A-4147-A177-3AD203B41FA5}">
                      <a16:colId xmlns:a16="http://schemas.microsoft.com/office/drawing/2014/main" val="20004"/>
                    </a:ext>
                  </a:extLst>
                </a:gridCol>
                <a:gridCol w="880533">
                  <a:extLst>
                    <a:ext uri="{9D8B030D-6E8A-4147-A177-3AD203B41FA5}">
                      <a16:colId xmlns:a16="http://schemas.microsoft.com/office/drawing/2014/main" val="20005"/>
                    </a:ext>
                  </a:extLst>
                </a:gridCol>
                <a:gridCol w="880533">
                  <a:extLst>
                    <a:ext uri="{9D8B030D-6E8A-4147-A177-3AD203B41FA5}">
                      <a16:colId xmlns:a16="http://schemas.microsoft.com/office/drawing/2014/main" val="20006"/>
                    </a:ext>
                  </a:extLst>
                </a:gridCol>
                <a:gridCol w="880533">
                  <a:extLst>
                    <a:ext uri="{9D8B030D-6E8A-4147-A177-3AD203B41FA5}">
                      <a16:colId xmlns:a16="http://schemas.microsoft.com/office/drawing/2014/main" val="20007"/>
                    </a:ext>
                  </a:extLst>
                </a:gridCol>
                <a:gridCol w="880533">
                  <a:extLst>
                    <a:ext uri="{9D8B030D-6E8A-4147-A177-3AD203B41FA5}">
                      <a16:colId xmlns:a16="http://schemas.microsoft.com/office/drawing/2014/main" val="20008"/>
                    </a:ext>
                  </a:extLst>
                </a:gridCol>
              </a:tblGrid>
              <a:tr h="253126">
                <a:tc gridSpan="9">
                  <a:txBody>
                    <a:bodyPr/>
                    <a:lstStyle/>
                    <a:p>
                      <a:pPr fontAlgn="t"/>
                      <a:r>
                        <a:rPr lang="en-US" sz="1300" b="0" i="0" dirty="0">
                          <a:solidFill>
                            <a:srgbClr val="000000"/>
                          </a:solidFill>
                          <a:effectLst/>
                          <a:latin typeface="Arial"/>
                        </a:rPr>
                        <a:t>Parameter Estimates</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3709">
                <a:tc>
                  <a:txBody>
                    <a:bodyPr/>
                    <a:lstStyle/>
                    <a:p>
                      <a:pPr fontAlgn="t"/>
                      <a:r>
                        <a:rPr lang="en-US" sz="1300" b="0" i="0">
                          <a:solidFill>
                            <a:srgbClr val="000000"/>
                          </a:solidFill>
                          <a:effectLst/>
                          <a:latin typeface="Arial"/>
                        </a:rPr>
                        <a:t>Variable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DF</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Parameter</a:t>
                      </a:r>
                      <a:br>
                        <a:rPr lang="en-US" sz="1300" b="0" i="0">
                          <a:solidFill>
                            <a:srgbClr val="000000"/>
                          </a:solidFill>
                          <a:effectLst/>
                          <a:latin typeface="Arial"/>
                        </a:rPr>
                      </a:br>
                      <a:r>
                        <a:rPr lang="en-US" sz="1300" b="0" i="0">
                          <a:solidFill>
                            <a:srgbClr val="000000"/>
                          </a:solidFill>
                          <a:effectLst/>
                          <a:latin typeface="Arial"/>
                        </a:rPr>
                        <a:t>Estimate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Standard</a:t>
                      </a:r>
                      <a:br>
                        <a:rPr lang="en-US" sz="1300" b="0" i="0">
                          <a:solidFill>
                            <a:srgbClr val="000000"/>
                          </a:solidFill>
                          <a:effectLst/>
                          <a:latin typeface="Arial"/>
                        </a:rPr>
                      </a:br>
                      <a:r>
                        <a:rPr lang="en-US" sz="1300" b="0" i="0">
                          <a:solidFill>
                            <a:srgbClr val="000000"/>
                          </a:solidFill>
                          <a:effectLst/>
                          <a:latin typeface="Arial"/>
                        </a:rPr>
                        <a:t>Error</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dirty="0">
                          <a:solidFill>
                            <a:srgbClr val="000000"/>
                          </a:solidFill>
                          <a:effectLst/>
                          <a:latin typeface="Arial"/>
                        </a:rPr>
                        <a:t>t Value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Pr &gt; |t|</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Variance</a:t>
                      </a:r>
                      <a:br>
                        <a:rPr lang="en-US" sz="1300" b="0" i="0">
                          <a:solidFill>
                            <a:srgbClr val="000000"/>
                          </a:solidFill>
                          <a:effectLst/>
                          <a:latin typeface="Arial"/>
                        </a:rPr>
                      </a:br>
                      <a:r>
                        <a:rPr lang="en-US" sz="1300" b="0" i="0">
                          <a:solidFill>
                            <a:srgbClr val="000000"/>
                          </a:solidFill>
                          <a:effectLst/>
                          <a:latin typeface="Arial"/>
                        </a:rPr>
                        <a:t>Inflation</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gridSpan="2">
                  <a:txBody>
                    <a:bodyPr/>
                    <a:lstStyle/>
                    <a:p>
                      <a:pPr fontAlgn="t"/>
                      <a:r>
                        <a:rPr lang="en-US" sz="1300" b="0" i="0">
                          <a:solidFill>
                            <a:srgbClr val="000000"/>
                          </a:solidFill>
                          <a:effectLst/>
                          <a:latin typeface="Arial"/>
                        </a:rPr>
                        <a:t>95% Confidence Limits</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extLst>
                  <a:ext uri="{0D108BD9-81ED-4DB2-BD59-A6C34878D82A}">
                    <a16:rowId xmlns:a16="http://schemas.microsoft.com/office/drawing/2014/main" val="10001"/>
                  </a:ext>
                </a:extLst>
              </a:tr>
              <a:tr h="449247">
                <a:tc>
                  <a:txBody>
                    <a:bodyPr/>
                    <a:lstStyle/>
                    <a:p>
                      <a:pPr fontAlgn="t"/>
                      <a:r>
                        <a:rPr lang="en-US" sz="1300" b="0" i="0">
                          <a:solidFill>
                            <a:srgbClr val="000000"/>
                          </a:solidFill>
                          <a:effectLst/>
                          <a:latin typeface="Arial"/>
                        </a:rPr>
                        <a:t>Intercept</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33.83132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4.48200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7.55</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24.98984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42.67280</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449247">
                <a:tc>
                  <a:txBody>
                    <a:bodyPr/>
                    <a:lstStyle/>
                    <a:p>
                      <a:pPr fontAlgn="t"/>
                      <a:r>
                        <a:rPr lang="en-US" sz="1300" b="0" i="0">
                          <a:solidFill>
                            <a:srgbClr val="000000"/>
                          </a:solidFill>
                          <a:effectLst/>
                          <a:latin typeface="Arial"/>
                        </a:rPr>
                        <a:t>Age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-0.00822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0.00761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-1.08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0.2817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1.25413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-0.02323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0.00680</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449247">
                <a:tc>
                  <a:txBody>
                    <a:bodyPr/>
                    <a:lstStyle/>
                    <a:p>
                      <a:pPr fontAlgn="t"/>
                      <a:r>
                        <a:rPr lang="en-US" sz="1300" b="0" i="0">
                          <a:solidFill>
                            <a:srgbClr val="000000"/>
                          </a:solidFill>
                          <a:effectLst/>
                          <a:latin typeface="Arial"/>
                        </a:rPr>
                        <a:t>AvgDrive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-0.00611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0.00831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-0.73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0.4634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2.50410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-0.02251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0.01029</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449247">
                <a:tc>
                  <a:txBody>
                    <a:bodyPr/>
                    <a:lstStyle/>
                    <a:p>
                      <a:pPr fontAlgn="t"/>
                      <a:r>
                        <a:rPr lang="en-US" sz="1300" b="0" i="0">
                          <a:solidFill>
                            <a:srgbClr val="000000"/>
                          </a:solidFill>
                          <a:effectLst/>
                          <a:latin typeface="Arial"/>
                        </a:rPr>
                        <a:t>DriveAcc</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-0.02049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0.01251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-1.64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0.1031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2.33519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-0.04518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0.00419</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5"/>
                  </a:ext>
                </a:extLst>
              </a:tr>
              <a:tr h="253126">
                <a:tc>
                  <a:txBody>
                    <a:bodyPr/>
                    <a:lstStyle/>
                    <a:p>
                      <a:pPr fontAlgn="t"/>
                      <a:r>
                        <a:rPr lang="en-US" sz="1300" b="0" i="0">
                          <a:solidFill>
                            <a:srgbClr val="000000"/>
                          </a:solidFill>
                          <a:effectLst/>
                          <a:latin typeface="Arial"/>
                        </a:rPr>
                        <a:t>Greens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0.19038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0.01910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9.97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1.56901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0.15269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0.22807</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6"/>
                  </a:ext>
                </a:extLst>
              </a:tr>
              <a:tr h="646478">
                <a:tc>
                  <a:txBody>
                    <a:bodyPr/>
                    <a:lstStyle/>
                    <a:p>
                      <a:pPr fontAlgn="t"/>
                      <a:r>
                        <a:rPr lang="en-US" sz="1300" b="0" i="0">
                          <a:solidFill>
                            <a:srgbClr val="000000"/>
                          </a:solidFill>
                          <a:effectLst/>
                          <a:latin typeface="Arial"/>
                        </a:rPr>
                        <a:t>AvgPutts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-18.45737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2.02433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-9.12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1.20051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-22.45069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-14.46404</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7"/>
                  </a:ext>
                </a:extLst>
              </a:tr>
              <a:tr h="253126">
                <a:tc>
                  <a:txBody>
                    <a:bodyPr/>
                    <a:lstStyle/>
                    <a:p>
                      <a:pPr fontAlgn="t"/>
                      <a:r>
                        <a:rPr lang="en-US" sz="1300" b="0" i="0">
                          <a:solidFill>
                            <a:srgbClr val="000000"/>
                          </a:solidFill>
                          <a:effectLst/>
                          <a:latin typeface="Arial"/>
                        </a:rPr>
                        <a:t>Save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0.02700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0.00861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3.14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0.0020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1.18641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0.01002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0.04398</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8"/>
                  </a:ext>
                </a:extLst>
              </a:tr>
              <a:tr h="449247">
                <a:tc>
                  <a:txBody>
                    <a:bodyPr/>
                    <a:lstStyle/>
                    <a:p>
                      <a:pPr fontAlgn="t"/>
                      <a:r>
                        <a:rPr lang="en-US" sz="1300" b="0" i="0">
                          <a:solidFill>
                            <a:srgbClr val="000000"/>
                          </a:solidFill>
                          <a:effectLst/>
                          <a:latin typeface="Arial"/>
                        </a:rPr>
                        <a:t>Events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-0.03975</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0.00944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-4.21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1.05381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-0.05838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dirty="0">
                          <a:solidFill>
                            <a:srgbClr val="000000"/>
                          </a:solidFill>
                          <a:effectLst/>
                          <a:latin typeface="Arial"/>
                        </a:rPr>
                        <a:t>-0.02113</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9"/>
                  </a:ext>
                </a:extLst>
              </a:tr>
            </a:tbl>
          </a:graphicData>
        </a:graphic>
      </p:graphicFrame>
      <p:sp>
        <p:nvSpPr>
          <p:cNvPr id="9" name="Rectangle 2"/>
          <p:cNvSpPr>
            <a:spLocks noChangeArrowheads="1"/>
          </p:cNvSpPr>
          <p:nvPr/>
        </p:nvSpPr>
        <p:spPr bwMode="auto">
          <a:xfrm>
            <a:off x="15922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Rectangle 9"/>
          <p:cNvSpPr/>
          <p:nvPr/>
        </p:nvSpPr>
        <p:spPr>
          <a:xfrm>
            <a:off x="304800" y="3733800"/>
            <a:ext cx="5410200" cy="1181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837" y="-43655"/>
            <a:ext cx="8229600" cy="1143000"/>
          </a:xfrm>
        </p:spPr>
        <p:txBody>
          <a:bodyPr/>
          <a:lstStyle/>
          <a:p>
            <a:r>
              <a:rPr lang="en-US" dirty="0"/>
              <a:t>One at a time t-tests</a:t>
            </a:r>
          </a:p>
        </p:txBody>
      </p:sp>
    </p:spTree>
    <p:extLst>
      <p:ext uri="{BB962C8B-B14F-4D97-AF65-F5344CB8AC3E}">
        <p14:creationId xmlns:p14="http://schemas.microsoft.com/office/powerpoint/2010/main" val="517024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Reporting CI’s and additional insight</a:t>
            </a:r>
          </a:p>
        </p:txBody>
      </p:sp>
      <p:sp>
        <p:nvSpPr>
          <p:cNvPr id="3" name="Content Placeholder 2"/>
          <p:cNvSpPr>
            <a:spLocks noGrp="1"/>
          </p:cNvSpPr>
          <p:nvPr>
            <p:ph idx="1"/>
          </p:nvPr>
        </p:nvSpPr>
        <p:spPr/>
        <p:txBody>
          <a:bodyPr>
            <a:normAutofit/>
          </a:bodyPr>
          <a:lstStyle/>
          <a:p>
            <a:r>
              <a:rPr lang="en-US" dirty="0"/>
              <a:t>In a report you do not necessarily have to provide interpretation and wording for every regression coefficient, you can just refer to a table.</a:t>
            </a:r>
          </a:p>
          <a:p>
            <a:r>
              <a:rPr lang="en-US" dirty="0"/>
              <a:t>If there is a variable of particular interest or you know someone might ask you a question to help them understand what that regression coefficient means in layman's terms, then you can provide it for the ones that make sense. </a:t>
            </a:r>
          </a:p>
        </p:txBody>
      </p:sp>
    </p:spTree>
    <p:extLst>
      <p:ext uri="{BB962C8B-B14F-4D97-AF65-F5344CB8AC3E}">
        <p14:creationId xmlns:p14="http://schemas.microsoft.com/office/powerpoint/2010/main" val="9104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Interpret the regression coefficients when we transformed 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686800" cy="5105400"/>
              </a:xfrm>
            </p:spPr>
            <p:txBody>
              <a:bodyPr>
                <a:normAutofit/>
              </a:bodyPr>
              <a:lstStyle/>
              <a:p>
                <a:r>
                  <a:rPr lang="en-US" dirty="0"/>
                  <a:t>If a players average number of puts increases by 1, the  log average winnings will decrease by 18.45.  What does that really mean to the </a:t>
                </a:r>
                <a:r>
                  <a:rPr lang="en-US" dirty="0" err="1"/>
                  <a:t>Nonstatistician</a:t>
                </a:r>
                <a:r>
                  <a:rPr lang="en-US" dirty="0"/>
                  <a:t> in the room?</a:t>
                </a:r>
              </a:p>
              <a:p>
                <a:endParaRPr lang="en-US" dirty="0"/>
              </a:p>
              <a:p>
                <a:r>
                  <a:rPr lang="en-US" dirty="0"/>
                  <a:t>To talk about this in terms of the raw response variable, we have to consider the transformation </a:t>
                </a:r>
              </a:p>
              <a:p>
                <a:endParaRPr lang="en-US" b="0" i="0" dirty="0">
                  <a:latin typeface="Cambria Math" panose="02040503050406030204" pitchFamily="18" charset="0"/>
                </a:endParaRPr>
              </a:p>
              <a:p>
                <a:pPr marL="45720" indent="0" algn="ctr">
                  <a:buNone/>
                </a:pPr>
                <a14:m>
                  <m:oMath xmlns:m="http://schemas.openxmlformats.org/officeDocument/2006/math">
                    <m:r>
                      <m:rPr>
                        <m:sty m:val="p"/>
                      </m:rPr>
                      <a:rPr lang="en-US" b="0" i="0" smtClean="0">
                        <a:latin typeface="Cambria Math" panose="02040503050406030204" pitchFamily="18" charset="0"/>
                      </a:rPr>
                      <m:t>log</m:t>
                    </m:r>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y</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t> </a:t>
                </a:r>
              </a:p>
              <a:p>
                <a:pPr marL="45720" indent="0">
                  <a:buNone/>
                </a:pPr>
                <a:endParaRPr lang="en-US" i="1" dirty="0">
                  <a:latin typeface="Cambria Math" panose="02040503050406030204" pitchFamily="18" charset="0"/>
                </a:endParaRPr>
              </a:p>
              <a:p>
                <a:pPr marL="4572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up>
                      </m:sSup>
                    </m:oMath>
                  </m:oMathPara>
                </a14:m>
                <a:endParaRPr lang="en-US" dirty="0"/>
              </a:p>
              <a:p>
                <a:pPr marL="0" indent="0">
                  <a:buNone/>
                </a:pPr>
                <a:r>
                  <a:rPr lang="en-US" dirty="0"/>
                  <a:t>   </a:t>
                </a:r>
              </a:p>
              <a:p>
                <a:r>
                  <a:rPr lang="en-US" dirty="0"/>
                  <a:t>We need to do a little algebra here but</a:t>
                </a:r>
              </a:p>
              <a:p>
                <a:pPr lvl="1"/>
                <a:r>
                  <a:rPr lang="en-US" dirty="0"/>
                  <a:t>If a players average number of puts increases by 1, the </a:t>
                </a:r>
                <a:r>
                  <a:rPr lang="en-US" b="1" u="sng" dirty="0"/>
                  <a:t>median</a:t>
                </a:r>
                <a:r>
                  <a:rPr lang="en-US" dirty="0"/>
                  <a:t> winnings will  decrease by a multiplicative factor of .00000009711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−18.45</m:t>
                        </m:r>
                      </m:sup>
                    </m:sSup>
                  </m:oMath>
                </a14:m>
                <a:r>
                  <a:rPr lang="en-US" dirty="0"/>
                  <a:t>) holding the other variables fixed.</a:t>
                </a:r>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686800" cy="5105400"/>
              </a:xfrm>
              <a:blipFill>
                <a:blip r:embed="rId2"/>
                <a:stretch>
                  <a:fillRect t="-496" r="-1462" b="-993"/>
                </a:stretch>
              </a:blipFill>
            </p:spPr>
            <p:txBody>
              <a:bodyPr/>
              <a:lstStyle/>
              <a:p>
                <a:r>
                  <a:rPr lang="en-US">
                    <a:noFill/>
                  </a:rPr>
                  <a:t> </a:t>
                </a:r>
              </a:p>
            </p:txBody>
          </p:sp>
        </mc:Fallback>
      </mc:AlternateContent>
    </p:spTree>
    <p:extLst>
      <p:ext uri="{BB962C8B-B14F-4D97-AF65-F5344CB8AC3E}">
        <p14:creationId xmlns:p14="http://schemas.microsoft.com/office/powerpoint/2010/main" val="1507617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a 1 Unit increase Make Sense?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2057400"/>
                <a:ext cx="6477000" cy="5029200"/>
              </a:xfrm>
            </p:spPr>
            <p:txBody>
              <a:bodyPr>
                <a:normAutofit/>
              </a:bodyPr>
              <a:lstStyle/>
              <a:p>
                <a:pPr marL="342900" lvl="1" indent="-342900">
                  <a:buFont typeface="Arial" panose="020B0604020202020204" pitchFamily="34" charset="0"/>
                  <a:buChar char="•"/>
                </a:pPr>
                <a:r>
                  <a:rPr lang="en-US" dirty="0"/>
                  <a:t>If a players average puts increases by 1, the </a:t>
                </a:r>
                <a:r>
                  <a:rPr lang="en-US" b="1" u="sng" dirty="0"/>
                  <a:t>median</a:t>
                </a:r>
                <a:r>
                  <a:rPr lang="en-US" dirty="0"/>
                  <a:t> winnings will  decrease by a multiplicative factor of .000000832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−18.45</m:t>
                        </m:r>
                      </m:sup>
                    </m:sSup>
                  </m:oMath>
                </a14:m>
                <a:r>
                  <a:rPr lang="en-US" dirty="0"/>
                  <a:t>)</a:t>
                </a:r>
              </a:p>
              <a:p>
                <a:endParaRPr lang="en-US" dirty="0"/>
              </a:p>
              <a:p>
                <a:r>
                  <a:rPr lang="en-US" dirty="0"/>
                  <a:t>This seems pretty crazy right, for 1 unit increase, your salary is just a minor fraction of what it would be your average puts was just one unit higher</a:t>
                </a:r>
              </a:p>
              <a:p>
                <a:endParaRPr lang="en-US" dirty="0"/>
              </a:p>
              <a:p>
                <a:r>
                  <a:rPr lang="en-US" dirty="0"/>
                  <a:t>Another good place for summary stats!</a:t>
                </a:r>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2057400"/>
                <a:ext cx="6477000" cy="5029200"/>
              </a:xfrm>
              <a:blipFill>
                <a:blip r:embed="rId2"/>
                <a:stretch>
                  <a:fillRect l="-392" t="-504" r="-1176"/>
                </a:stretch>
              </a:blipFill>
            </p:spPr>
            <p:txBody>
              <a:bodyPr/>
              <a:lstStyle/>
              <a:p>
                <a:r>
                  <a:rPr lang="en-US">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133600"/>
            <a:ext cx="283399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3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Bias-Variance Trade Off</a:t>
            </a:r>
          </a:p>
        </p:txBody>
      </p:sp>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a:t>Scenario 3 -  Low complexity.   </a:t>
            </a:r>
          </a:p>
          <a:p>
            <a:endParaRPr lang="en-US" dirty="0"/>
          </a:p>
          <a:p>
            <a:r>
              <a:rPr lang="en-US" dirty="0"/>
              <a:t>No Bias  ,  Low Variance</a:t>
            </a:r>
          </a:p>
        </p:txBody>
      </p:sp>
    </p:spTree>
    <p:extLst>
      <p:ext uri="{BB962C8B-B14F-4D97-AF65-F5344CB8AC3E}">
        <p14:creationId xmlns:p14="http://schemas.microsoft.com/office/powerpoint/2010/main" val="204257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5029200"/>
              </a:xfrm>
            </p:spPr>
            <p:txBody>
              <a:bodyPr>
                <a:normAutofit/>
              </a:bodyPr>
              <a:lstStyle/>
              <a:p>
                <a:r>
                  <a:rPr lang="en-US" dirty="0"/>
                  <a:t>We could change the interpretation to a 0.1 increase instead of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−18.45</m:t>
                        </m:r>
                        <m:r>
                          <a:rPr lang="en-US" b="0" i="1" smtClean="0">
                            <a:latin typeface="Cambria Math" panose="02040503050406030204" pitchFamily="18" charset="0"/>
                          </a:rPr>
                          <m:t>∗</m:t>
                        </m:r>
                        <m:r>
                          <a:rPr lang="en-US" b="0" i="1" smtClean="0">
                            <a:latin typeface="Cambria Math" panose="02040503050406030204" pitchFamily="18" charset="0"/>
                          </a:rPr>
                          <m:t>𝑐h𝑎𝑛𝑔𝑒</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−18.45</m:t>
                        </m:r>
                        <m:r>
                          <a:rPr lang="en-US" i="1">
                            <a:latin typeface="Cambria Math" panose="02040503050406030204" pitchFamily="18" charset="0"/>
                          </a:rPr>
                          <m:t>∗</m:t>
                        </m:r>
                        <m:r>
                          <a:rPr lang="en-US" b="0" i="1" smtClean="0">
                            <a:latin typeface="Cambria Math" panose="02040503050406030204" pitchFamily="18" charset="0"/>
                          </a:rPr>
                          <m:t>0.1</m:t>
                        </m:r>
                        <m:r>
                          <a:rPr lang="en-US" i="1">
                            <a:latin typeface="Cambria Math" panose="02040503050406030204" pitchFamily="18" charset="0"/>
                          </a:rPr>
                          <m:t>)</m:t>
                        </m:r>
                      </m:sup>
                    </m:sSup>
                    <m:r>
                      <a:rPr lang="en-US" i="1">
                        <a:latin typeface="Cambria Math" panose="02040503050406030204" pitchFamily="18" charset="0"/>
                      </a:rPr>
                      <m:t>=</m:t>
                    </m:r>
                  </m:oMath>
                </a14:m>
                <a:r>
                  <a:rPr lang="en-US" dirty="0"/>
                  <a:t>.158</a:t>
                </a:r>
              </a:p>
              <a:p>
                <a:pPr marL="0" indent="0">
                  <a:buNone/>
                </a:pPr>
                <a:endParaRPr lang="en-US" dirty="0"/>
              </a:p>
              <a:p>
                <a:r>
                  <a:rPr lang="en-US" dirty="0"/>
                  <a:t>For a .1 increase in in the median number of putts, the </a:t>
                </a:r>
                <a:r>
                  <a:rPr lang="en-US" b="1" u="sng" dirty="0"/>
                  <a:t>median</a:t>
                </a:r>
                <a:r>
                  <a:rPr lang="en-US" dirty="0"/>
                  <a:t> winnings will decrease by a factor of .158 holding all other variables fixed.</a:t>
                </a:r>
              </a:p>
              <a:p>
                <a:pPr lvl="1"/>
                <a:r>
                  <a:rPr lang="en-US" dirty="0"/>
                  <a:t>Another way to think about it.   Two players who have the same statistics for all variables except for average puts and that difference is 0.1.  Then the higher average putt player makes 15.8% of what the lower putt player makes.  </a:t>
                </a:r>
              </a:p>
              <a:p>
                <a:pPr lvl="1"/>
                <a:endParaRPr lang="en-US" dirty="0"/>
              </a:p>
              <a:p>
                <a:pPr lvl="1"/>
                <a:r>
                  <a:rPr lang="en-US" dirty="0"/>
                  <a:t>For a technically correct </a:t>
                </a:r>
                <a:r>
                  <a:rPr lang="en-US" dirty="0" err="1"/>
                  <a:t>interepretation</a:t>
                </a:r>
                <a:r>
                  <a:rPr lang="en-US" dirty="0"/>
                  <a:t> for any case when interpreting as a percentage:     </a:t>
                </a:r>
                <a14:m>
                  <m:oMath xmlns:m="http://schemas.openxmlformats.org/officeDocument/2006/math">
                    <m:r>
                      <a:rPr lang="en-US" b="0" i="1" smtClean="0">
                        <a:latin typeface="Cambria Math" panose="02040503050406030204" pitchFamily="18" charset="0"/>
                      </a:rPr>
                      <m:t>100∗</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up>
                        </m:sSup>
                        <m:r>
                          <a:rPr lang="en-US" b="0" i="1" smtClean="0">
                            <a:latin typeface="Cambria Math" panose="02040503050406030204" pitchFamily="18" charset="0"/>
                          </a:rPr>
                          <m:t>−1</m:t>
                        </m:r>
                      </m:e>
                    </m:d>
                    <m:r>
                      <a:rPr lang="en-US" b="0" i="1" smtClean="0">
                        <a:latin typeface="Cambria Math" panose="02040503050406030204" pitchFamily="18" charset="0"/>
                      </a:rPr>
                      <m:t>=−84.2%</m:t>
                    </m:r>
                  </m:oMath>
                </a14:m>
                <a:endParaRPr lang="en-US" dirty="0"/>
              </a:p>
              <a:p>
                <a:pPr lvl="2"/>
                <a:r>
                  <a:rPr lang="en-US" dirty="0"/>
                  <a:t>For every one unit increase in average putts, the average salary decreases by 84.2% holding all of the variable in the model fixed.</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29200"/>
              </a:xfrm>
              <a:blipFill>
                <a:blip r:embed="rId2"/>
                <a:stretch>
                  <a:fillRect t="-504" r="-1389" b="-2519"/>
                </a:stretch>
              </a:blipFill>
            </p:spPr>
            <p:txBody>
              <a:bodyPr/>
              <a:lstStyle/>
              <a:p>
                <a:r>
                  <a:rPr lang="en-US">
                    <a:noFill/>
                  </a:rPr>
                  <a:t> </a:t>
                </a:r>
              </a:p>
            </p:txBody>
          </p:sp>
        </mc:Fallback>
      </mc:AlternateContent>
    </p:spTree>
    <p:extLst>
      <p:ext uri="{BB962C8B-B14F-4D97-AF65-F5344CB8AC3E}">
        <p14:creationId xmlns:p14="http://schemas.microsoft.com/office/powerpoint/2010/main" val="49412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For this class, I encourage students if they make transformations to try to interpret things back on the original response</a:t>
            </a:r>
          </a:p>
          <a:p>
            <a:endParaRPr lang="en-US" dirty="0"/>
          </a:p>
          <a:p>
            <a:r>
              <a:rPr lang="en-US" dirty="0"/>
              <a:t>It just takes a little bit of care and thought.  If you are not convinced that you have it correctly, of course discuss with me, or just provide the standard interpretation on the transformed scale.</a:t>
            </a:r>
          </a:p>
        </p:txBody>
      </p:sp>
    </p:spTree>
    <p:extLst>
      <p:ext uri="{BB962C8B-B14F-4D97-AF65-F5344CB8AC3E}">
        <p14:creationId xmlns:p14="http://schemas.microsoft.com/office/powerpoint/2010/main" val="405140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rules of thumb on residuals plots</a:t>
            </a:r>
          </a:p>
        </p:txBody>
      </p:sp>
      <p:sp>
        <p:nvSpPr>
          <p:cNvPr id="3" name="Content Placeholder 2"/>
          <p:cNvSpPr>
            <a:spLocks noGrp="1"/>
          </p:cNvSpPr>
          <p:nvPr>
            <p:ph idx="1"/>
          </p:nvPr>
        </p:nvSpPr>
        <p:spPr/>
        <p:txBody>
          <a:bodyPr/>
          <a:lstStyle/>
          <a:p>
            <a:r>
              <a:rPr lang="en-US" dirty="0"/>
              <a:t>If the variance is not constant – transform y</a:t>
            </a:r>
          </a:p>
          <a:p>
            <a:r>
              <a:rPr lang="en-US" dirty="0"/>
              <a:t>If there are patterns</a:t>
            </a:r>
          </a:p>
          <a:p>
            <a:pPr lvl="1"/>
            <a:r>
              <a:rPr lang="en-US" dirty="0"/>
              <a:t>transform x’s</a:t>
            </a:r>
          </a:p>
          <a:p>
            <a:pPr lvl="1"/>
            <a:r>
              <a:rPr lang="en-US" dirty="0"/>
              <a:t>add higher order polynomials</a:t>
            </a:r>
          </a:p>
          <a:p>
            <a:pPr lvl="1"/>
            <a:r>
              <a:rPr lang="en-US" dirty="0"/>
              <a:t>add complexity through interactions</a:t>
            </a:r>
          </a:p>
        </p:txBody>
      </p:sp>
    </p:spTree>
    <p:extLst>
      <p:ext uri="{BB962C8B-B14F-4D97-AF65-F5344CB8AC3E}">
        <p14:creationId xmlns:p14="http://schemas.microsoft.com/office/powerpoint/2010/main" val="1032261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85000" lnSpcReduction="10000"/>
          </a:bodyPr>
          <a:lstStyle/>
          <a:p>
            <a:pPr marL="45720" indent="0">
              <a:buNone/>
            </a:pPr>
            <a:r>
              <a:rPr lang="en-US" dirty="0"/>
              <a:t>Important to remember that model selection is not a fix all</a:t>
            </a:r>
          </a:p>
          <a:p>
            <a:pPr marL="45720" indent="0">
              <a:buNone/>
            </a:pPr>
            <a:r>
              <a:rPr lang="en-US" dirty="0"/>
              <a:t>Read Ratner paper as he talks about a good general strategy for EDA as well as Unit 2.6 and beginning of 2.7.</a:t>
            </a:r>
          </a:p>
          <a:p>
            <a:pPr marL="45720" indent="0">
              <a:buNone/>
            </a:pPr>
            <a:endParaRPr lang="en-US" dirty="0"/>
          </a:p>
          <a:p>
            <a:pPr marL="45720" indent="0">
              <a:buNone/>
            </a:pPr>
            <a:r>
              <a:rPr lang="en-US" dirty="0"/>
              <a:t>You have to make calls about certain variables, transformations, adding quadratic terms, interactions, validity of the assumptions.  The automated procedures can’t do that.</a:t>
            </a:r>
          </a:p>
          <a:p>
            <a:pPr marL="45720" indent="0">
              <a:buNone/>
            </a:pPr>
            <a:endParaRPr lang="en-US" dirty="0"/>
          </a:p>
          <a:p>
            <a:pPr marL="45720" indent="0">
              <a:buNone/>
            </a:pPr>
            <a:r>
              <a:rPr lang="en-US" dirty="0"/>
              <a:t>If your data has a ton of predictors and you need a way to narrow it down, model selection up front can be helpful.  Don</a:t>
            </a:r>
            <a:r>
              <a:rPr lang="uk-UA" dirty="0"/>
              <a:t>’</a:t>
            </a:r>
            <a:r>
              <a:rPr lang="en-US" dirty="0"/>
              <a:t>t forget to consider model complexity before feature selection, especially with lots of data. </a:t>
            </a:r>
          </a:p>
          <a:p>
            <a:pPr marL="45720" indent="0">
              <a:buNone/>
            </a:pPr>
            <a:endParaRPr lang="en-US" dirty="0"/>
          </a:p>
          <a:p>
            <a:pPr marL="45720" indent="0">
              <a:buNone/>
            </a:pPr>
            <a:r>
              <a:rPr lang="en-US" dirty="0"/>
              <a:t>If you have lots of data think about external validation by </a:t>
            </a:r>
            <a:r>
              <a:rPr lang="en-US" dirty="0" err="1"/>
              <a:t>subsetting</a:t>
            </a:r>
            <a:r>
              <a:rPr lang="en-US" dirty="0"/>
              <a:t> your data into a model building data set and use the additional one to assess how well your model performs on new data.</a:t>
            </a:r>
          </a:p>
          <a:p>
            <a:pPr marL="45720" indent="0">
              <a:buNone/>
            </a:pPr>
            <a:endParaRPr lang="en-US" dirty="0"/>
          </a:p>
          <a:p>
            <a:pPr marL="45720" indent="0">
              <a:buNone/>
            </a:pPr>
            <a:r>
              <a:rPr lang="en-US" dirty="0"/>
              <a:t>Another way to use model selection is to manually build your model and see if model selection criterions generally agree.</a:t>
            </a:r>
          </a:p>
          <a:p>
            <a:pPr marL="45720" indent="0">
              <a:buNone/>
            </a:pPr>
            <a:endParaRPr lang="en-US" dirty="0"/>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dirty="0"/>
              <a:t>Final thoughts</a:t>
            </a:r>
          </a:p>
        </p:txBody>
      </p:sp>
    </p:spTree>
    <p:extLst>
      <p:ext uri="{BB962C8B-B14F-4D97-AF65-F5344CB8AC3E}">
        <p14:creationId xmlns:p14="http://schemas.microsoft.com/office/powerpoint/2010/main" val="540952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382001" cy="4910329"/>
          </a:xfrm>
        </p:spPr>
        <p:txBody>
          <a:bodyPr>
            <a:normAutofit fontScale="85000" lnSpcReduction="10000"/>
          </a:bodyPr>
          <a:lstStyle/>
          <a:p>
            <a:r>
              <a:rPr lang="en-US" dirty="0"/>
              <a:t>3.5 Additive Model    3.10 provides a view of the difference between additive and </a:t>
            </a:r>
            <a:r>
              <a:rPr lang="en-US" dirty="0" err="1"/>
              <a:t>nonadditive</a:t>
            </a:r>
            <a:r>
              <a:rPr lang="en-US" dirty="0"/>
              <a:t>(interactions) (Textbook Section 13.2 is a good read for this as well.)  </a:t>
            </a:r>
          </a:p>
          <a:p>
            <a:endParaRPr lang="en-US" dirty="0"/>
          </a:p>
          <a:p>
            <a:r>
              <a:rPr lang="en-US" dirty="0"/>
              <a:t>3.6 Overall F-tests (the “big picture” part that we will be building on during live session is at the end of the video during the summary.)</a:t>
            </a:r>
          </a:p>
          <a:p>
            <a:endParaRPr lang="en-US" dirty="0"/>
          </a:p>
          <a:p>
            <a:r>
              <a:rPr lang="en-US" dirty="0"/>
              <a:t>3.8 Examples of how two way </a:t>
            </a:r>
            <a:r>
              <a:rPr lang="en-US" dirty="0" err="1"/>
              <a:t>anovas</a:t>
            </a:r>
            <a:r>
              <a:rPr lang="en-US" dirty="0"/>
              <a:t> can come about</a:t>
            </a:r>
          </a:p>
          <a:p>
            <a:pPr lvl="1"/>
            <a:r>
              <a:rPr lang="en-US" dirty="0"/>
              <a:t>CRD completely randomized designs</a:t>
            </a:r>
          </a:p>
          <a:p>
            <a:pPr lvl="1"/>
            <a:r>
              <a:rPr lang="en-US" dirty="0"/>
              <a:t>RCB randomized complete blocks</a:t>
            </a:r>
          </a:p>
          <a:p>
            <a:pPr lvl="2"/>
            <a:r>
              <a:rPr lang="en-US" dirty="0"/>
              <a:t>Recall that our example studies that I had you guys get into groups were already set up to be RCB or the preferred way to run the study would be to do a RCB.</a:t>
            </a:r>
          </a:p>
          <a:p>
            <a:r>
              <a:rPr lang="en-US" dirty="0"/>
              <a:t>3.9 Discussion on contrasts creates the most confusion.  We will dive into this in more detail with a less complex example to illustrate this.</a:t>
            </a:r>
          </a:p>
          <a:p>
            <a:endParaRPr lang="en-US" dirty="0"/>
          </a:p>
          <a:p>
            <a:r>
              <a:rPr lang="en-US" dirty="0"/>
              <a:t>3.10 See 3.5 above, this also covers multiple testing which is a must watch discussion.</a:t>
            </a:r>
          </a:p>
          <a:p>
            <a:endParaRPr lang="en-US" dirty="0"/>
          </a:p>
        </p:txBody>
      </p:sp>
      <p:sp>
        <p:nvSpPr>
          <p:cNvPr id="3" name="Title 2"/>
          <p:cNvSpPr>
            <a:spLocks noGrp="1"/>
          </p:cNvSpPr>
          <p:nvPr>
            <p:ph type="title"/>
          </p:nvPr>
        </p:nvSpPr>
        <p:spPr/>
        <p:txBody>
          <a:bodyPr/>
          <a:lstStyle/>
          <a:p>
            <a:r>
              <a:rPr lang="en-US" dirty="0"/>
              <a:t>Unit 3 Content</a:t>
            </a:r>
          </a:p>
        </p:txBody>
      </p:sp>
    </p:spTree>
    <p:extLst>
      <p:ext uri="{BB962C8B-B14F-4D97-AF65-F5344CB8AC3E}">
        <p14:creationId xmlns:p14="http://schemas.microsoft.com/office/powerpoint/2010/main" val="270272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305801" cy="4910329"/>
          </a:xfrm>
        </p:spPr>
        <p:txBody>
          <a:bodyPr>
            <a:normAutofit/>
          </a:bodyPr>
          <a:lstStyle/>
          <a:p>
            <a:r>
              <a:rPr lang="en-US" dirty="0"/>
              <a:t>Multiple Regression</a:t>
            </a:r>
          </a:p>
          <a:p>
            <a:pPr lvl="1"/>
            <a:r>
              <a:rPr lang="en-US" dirty="0"/>
              <a:t>PROC REG :  all predictors must be numeric, categories must be made into dummy variables</a:t>
            </a:r>
          </a:p>
          <a:p>
            <a:pPr lvl="1"/>
            <a:r>
              <a:rPr lang="en-US" dirty="0"/>
              <a:t>PROC GLM : does the dummy variable transformation for you so categories can be used as is. Some options have changed.  For example instead of getting VIF’s you have to specify the option TOLERANCE which gives you a value of 1/VIF</a:t>
            </a:r>
          </a:p>
          <a:p>
            <a:pPr marL="45720" indent="0">
              <a:buNone/>
            </a:pPr>
            <a:endParaRPr lang="en-US" dirty="0"/>
          </a:p>
          <a:p>
            <a:r>
              <a:rPr lang="en-US" dirty="0"/>
              <a:t>Model Selection</a:t>
            </a:r>
          </a:p>
          <a:p>
            <a:pPr lvl="1"/>
            <a:r>
              <a:rPr lang="en-US" dirty="0"/>
              <a:t>PROC GLMSELECT: allows for all the various model selection approaches, can do both internal and external cross validation</a:t>
            </a:r>
          </a:p>
          <a:p>
            <a:pPr lvl="1"/>
            <a:endParaRPr lang="en-US" dirty="0"/>
          </a:p>
          <a:p>
            <a:pPr lvl="1"/>
            <a:r>
              <a:rPr lang="en-US" dirty="0"/>
              <a:t>The HW is going to focus on a comparison of the LASSO and OLS regression estimates in terms of prediction (rather than feature selection)</a:t>
            </a:r>
          </a:p>
        </p:txBody>
      </p:sp>
      <p:sp>
        <p:nvSpPr>
          <p:cNvPr id="3" name="Title 2"/>
          <p:cNvSpPr>
            <a:spLocks noGrp="1"/>
          </p:cNvSpPr>
          <p:nvPr>
            <p:ph type="title"/>
          </p:nvPr>
        </p:nvSpPr>
        <p:spPr/>
        <p:txBody>
          <a:bodyPr/>
          <a:lstStyle/>
          <a:p>
            <a:r>
              <a:rPr lang="en-US" dirty="0"/>
              <a:t>SAS recap</a:t>
            </a:r>
          </a:p>
        </p:txBody>
      </p:sp>
      <p:sp>
        <p:nvSpPr>
          <p:cNvPr id="4" name="5-Point Star 3"/>
          <p:cNvSpPr/>
          <p:nvPr/>
        </p:nvSpPr>
        <p:spPr>
          <a:xfrm>
            <a:off x="152400" y="5562600"/>
            <a:ext cx="609600" cy="6096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540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81000"/>
            <a:ext cx="8381260" cy="1054394"/>
          </a:xfrm>
        </p:spPr>
        <p:txBody>
          <a:bodyPr/>
          <a:lstStyle/>
          <a:p>
            <a:r>
              <a:rPr lang="en-US" dirty="0"/>
              <a:t>Using residuals to add complexity of continuous predictors</a:t>
            </a:r>
          </a:p>
        </p:txBody>
      </p:sp>
    </p:spTree>
    <p:extLst>
      <p:ext uri="{BB962C8B-B14F-4D97-AF65-F5344CB8AC3E}">
        <p14:creationId xmlns:p14="http://schemas.microsoft.com/office/powerpoint/2010/main" val="1923926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know when to include polynomial terms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5712"/>
            <a:ext cx="6400800" cy="497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138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479" y="152400"/>
            <a:ext cx="8229600" cy="1143000"/>
          </a:xfrm>
        </p:spPr>
        <p:txBody>
          <a:bodyPr>
            <a:normAutofit/>
          </a:bodyPr>
          <a:lstStyle/>
          <a:p>
            <a:r>
              <a:rPr lang="en-US" sz="2000" dirty="0"/>
              <a:t>Residuals of the linear fit will have patterns in the residual plots.  Note the variance is constant just not a band around 0.</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014559"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779" y="1412228"/>
            <a:ext cx="5715000" cy="247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34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After including a squared and a cube term</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903" y="1447800"/>
            <a:ext cx="5527497" cy="238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962400"/>
            <a:ext cx="6019800" cy="267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836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55846"/>
            <a:ext cx="8458200" cy="1168153"/>
          </a:xfrm>
        </p:spPr>
        <p:txBody>
          <a:bodyPr/>
          <a:lstStyle/>
          <a:p>
            <a:r>
              <a:rPr lang="en-US" sz="2800" dirty="0"/>
              <a:t>Bias-Variance Trade Off</a:t>
            </a:r>
            <a:br>
              <a:rPr lang="en-US" sz="2800" dirty="0"/>
            </a:br>
            <a:r>
              <a:rPr lang="en-US" sz="2800" dirty="0"/>
              <a:t>Overfitting with K </a:t>
            </a:r>
            <a:r>
              <a:rPr lang="en-US" sz="2800"/>
              <a:t>Nearest Neighbors (k=5)</a:t>
            </a:r>
            <a:endParaRPr lang="en-US" sz="2800" dirty="0"/>
          </a:p>
        </p:txBody>
      </p:sp>
      <p:pic>
        <p:nvPicPr>
          <p:cNvPr id="5" name="Content Placeholder 4"/>
          <p:cNvPicPr>
            <a:picLocks noGrp="1" noChangeAspect="1"/>
          </p:cNvPicPr>
          <p:nvPr>
            <p:ph idx="1"/>
          </p:nvPr>
        </p:nvPicPr>
        <p:blipFill>
          <a:blip r:embed="rId2"/>
          <a:stretch>
            <a:fillRect/>
          </a:stretch>
        </p:blipFill>
        <p:spPr>
          <a:xfrm>
            <a:off x="800100" y="19050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a:t>Scenario 4 -  High Complexity.   </a:t>
            </a:r>
          </a:p>
          <a:p>
            <a:endParaRPr lang="en-US" dirty="0"/>
          </a:p>
          <a:p>
            <a:r>
              <a:rPr lang="en-US" dirty="0"/>
              <a:t>No Bias,   Moderately high Variance</a:t>
            </a:r>
          </a:p>
        </p:txBody>
      </p:sp>
    </p:spTree>
    <p:extLst>
      <p:ext uri="{BB962C8B-B14F-4D97-AF65-F5344CB8AC3E}">
        <p14:creationId xmlns:p14="http://schemas.microsoft.com/office/powerpoint/2010/main" val="1275455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Bias-Variance Trade Off</a:t>
            </a:r>
            <a:br>
              <a:rPr lang="en-US" sz="2800" dirty="0"/>
            </a:br>
            <a:r>
              <a:rPr lang="en-US" sz="2800" dirty="0"/>
              <a:t>Overfitting with K Nearest Neighbors K=2</a:t>
            </a:r>
          </a:p>
        </p:txBody>
      </p:sp>
      <p:pic>
        <p:nvPicPr>
          <p:cNvPr id="4" name="Content Placeholder 3"/>
          <p:cNvPicPr>
            <a:picLocks noGrp="1" noChangeAspect="1"/>
          </p:cNvPicPr>
          <p:nvPr>
            <p:ph idx="1"/>
          </p:nvPr>
        </p:nvPicPr>
        <p:blipFill>
          <a:blip r:embed="rId2"/>
          <a:stretch>
            <a:fillRect/>
          </a:stretch>
        </p:blipFill>
        <p:spPr>
          <a:xfrm>
            <a:off x="761630" y="20574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a:t>Scenario 5 -  High Complexity ( Even more overfitting).   </a:t>
            </a:r>
          </a:p>
          <a:p>
            <a:endParaRPr lang="en-US" dirty="0"/>
          </a:p>
          <a:p>
            <a:r>
              <a:rPr lang="en-US" dirty="0"/>
              <a:t>No Bias,   Higher Variance</a:t>
            </a:r>
          </a:p>
        </p:txBody>
      </p:sp>
    </p:spTree>
    <p:extLst>
      <p:ext uri="{BB962C8B-B14F-4D97-AF65-F5344CB8AC3E}">
        <p14:creationId xmlns:p14="http://schemas.microsoft.com/office/powerpoint/2010/main" val="40013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5" y="1871471"/>
            <a:ext cx="8902455" cy="4834129"/>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  Bias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High              Moderate         None              None               None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Low                 Low                Low                 Moderate       High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Variance </a:t>
            </a:r>
          </a:p>
        </p:txBody>
      </p:sp>
      <p:sp>
        <p:nvSpPr>
          <p:cNvPr id="3" name="Title 2"/>
          <p:cNvSpPr>
            <a:spLocks noGrp="1"/>
          </p:cNvSpPr>
          <p:nvPr>
            <p:ph type="title"/>
          </p:nvPr>
        </p:nvSpPr>
        <p:spPr/>
        <p:txBody>
          <a:bodyPr/>
          <a:lstStyle/>
          <a:p>
            <a:r>
              <a:rPr lang="en-US" dirty="0"/>
              <a:t>Bias Variance Trade off</a:t>
            </a:r>
          </a:p>
        </p:txBody>
      </p:sp>
      <p:pic>
        <p:nvPicPr>
          <p:cNvPr id="4" name="Picture 3"/>
          <p:cNvPicPr>
            <a:picLocks noChangeAspect="1"/>
          </p:cNvPicPr>
          <p:nvPr/>
        </p:nvPicPr>
        <p:blipFill>
          <a:blip r:embed="rId2"/>
          <a:stretch>
            <a:fillRect/>
          </a:stretch>
        </p:blipFill>
        <p:spPr>
          <a:xfrm>
            <a:off x="12945" y="3048000"/>
            <a:ext cx="9144000" cy="2286000"/>
          </a:xfrm>
          <a:prstGeom prst="rect">
            <a:avLst/>
          </a:prstGeom>
        </p:spPr>
      </p:pic>
    </p:spTree>
    <p:extLst>
      <p:ext uri="{BB962C8B-B14F-4D97-AF65-F5344CB8AC3E}">
        <p14:creationId xmlns:p14="http://schemas.microsoft.com/office/powerpoint/2010/main" val="12991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6" y="381000"/>
            <a:ext cx="6293379" cy="994172"/>
          </a:xfrm>
        </p:spPr>
        <p:txBody>
          <a:bodyPr/>
          <a:lstStyle/>
          <a:p>
            <a:r>
              <a:rPr lang="en-US" dirty="0"/>
              <a:t>Bias v. Variance v. Model Complexity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981335"/>
            <a:ext cx="5586413" cy="371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517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36030</TotalTime>
  <Words>3658</Words>
  <Application>Microsoft Macintosh PowerPoint</Application>
  <PresentationFormat>On-screen Show (4:3)</PresentationFormat>
  <Paragraphs>588</Paragraphs>
  <Slides>59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Cambria Math</vt:lpstr>
      <vt:lpstr>Courier New</vt:lpstr>
      <vt:lpstr>Franklin Gothic Medium</vt:lpstr>
      <vt:lpstr>Wingdings</vt:lpstr>
      <vt:lpstr>Wingdings 2</vt:lpstr>
      <vt:lpstr>Grid</vt:lpstr>
      <vt:lpstr>Experimental Statistics 2</vt:lpstr>
      <vt:lpstr>Pre Live Assignment</vt:lpstr>
      <vt:lpstr>Bias Variance Trade OFF</vt:lpstr>
      <vt:lpstr>Bias-Variance Trade Off</vt:lpstr>
      <vt:lpstr>Bias-Variance Trade Off</vt:lpstr>
      <vt:lpstr>Bias-Variance Trade Off Overfitting with K Nearest Neighbors (k=5)</vt:lpstr>
      <vt:lpstr>Bias-Variance Trade Off Overfitting with K Nearest Neighbors K=2</vt:lpstr>
      <vt:lpstr>Bias Variance Trade off</vt:lpstr>
      <vt:lpstr>Bias v. Variance v. Model Complexity</vt:lpstr>
      <vt:lpstr>A High Level View</vt:lpstr>
      <vt:lpstr>My 2 cents on Model Selection</vt:lpstr>
      <vt:lpstr>All you need to know about LARS and LASSo mathematically</vt:lpstr>
      <vt:lpstr>Cross validation</vt:lpstr>
      <vt:lpstr>GLM NET (LASSO in R)</vt:lpstr>
      <vt:lpstr>Ex:  Real World cross validation strategy</vt:lpstr>
      <vt:lpstr>PROC GLM SELECT</vt:lpstr>
      <vt:lpstr>Scenario 1(Just Training),  Scenario 2(Train &amp; Test)</vt:lpstr>
      <vt:lpstr>Big Picture Discussion</vt:lpstr>
      <vt:lpstr>Regression is JUST ONE TOOL</vt:lpstr>
      <vt:lpstr>Bias v. Variance v. Model Complexity</vt:lpstr>
      <vt:lpstr>Predicting a Continuous Response</vt:lpstr>
      <vt:lpstr>Building Blocks of MLR</vt:lpstr>
      <vt:lpstr>Additional Discussion Points</vt:lpstr>
      <vt:lpstr>Multiple regression Assumptions</vt:lpstr>
      <vt:lpstr>Multiple linear regression Workflow</vt:lpstr>
      <vt:lpstr>Multiple linear regression Workflow</vt:lpstr>
      <vt:lpstr>Multiple linear regression Workflow</vt:lpstr>
      <vt:lpstr>PowerPoint Presentation</vt:lpstr>
      <vt:lpstr>GolF data set</vt:lpstr>
      <vt:lpstr>Goals That I defined for the Analysis</vt:lpstr>
      <vt:lpstr>Plot that Data</vt:lpstr>
      <vt:lpstr>Comments</vt:lpstr>
      <vt:lpstr>Summary stats</vt:lpstr>
      <vt:lpstr>Fit the full model (OR Feature Selection)  Take a look at VIF’s</vt:lpstr>
      <vt:lpstr>Residual Diagnostics Residual vs Predicted</vt:lpstr>
      <vt:lpstr>Residual Diagnostics </vt:lpstr>
      <vt:lpstr>Residual Diagnostics Residuals vs the Predictor Variables</vt:lpstr>
      <vt:lpstr>Recap</vt:lpstr>
      <vt:lpstr>PowerPoint Presentation</vt:lpstr>
      <vt:lpstr>Note that the VIF’s haven’t changed from before.  The formula has nothing to do with the response variable as it is trying to capture how the predictors are related to each other</vt:lpstr>
      <vt:lpstr>Residual versus Predicted</vt:lpstr>
      <vt:lpstr>Residual Updates</vt:lpstr>
      <vt:lpstr>Residual vs Predictor Variables</vt:lpstr>
      <vt:lpstr>To Answer My question</vt:lpstr>
      <vt:lpstr>Overall F-test</vt:lpstr>
      <vt:lpstr>One at a time t-tests</vt:lpstr>
      <vt:lpstr>Reporting CI’s and additional insight</vt:lpstr>
      <vt:lpstr>Interpret the regression coefficients when we transformed Y</vt:lpstr>
      <vt:lpstr>Does a 1 Unit increase Make Sense?</vt:lpstr>
      <vt:lpstr>PowerPoint Presentation</vt:lpstr>
      <vt:lpstr>PowerPoint Presentation</vt:lpstr>
      <vt:lpstr>Good rules of thumb on residuals plots</vt:lpstr>
      <vt:lpstr>Final thoughts</vt:lpstr>
      <vt:lpstr>Unit 3 Content</vt:lpstr>
      <vt:lpstr>SAS recap</vt:lpstr>
      <vt:lpstr>Using residuals to add complexity of continuous predictors</vt:lpstr>
      <vt:lpstr>How to know when to include polynomial terms</vt:lpstr>
      <vt:lpstr>Residuals of the linear fit will have patterns in the residual plots.  Note the variance is constant just not a band around 0.</vt:lpstr>
      <vt:lpstr>After including a squared and a cube term</vt:lpstr>
    </vt:vector>
  </TitlesOfParts>
  <Company>Baylor Health Care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Statistics 2</dc:title>
  <dc:creator>Turner, Jacob</dc:creator>
  <cp:lastModifiedBy>Jacob Turner</cp:lastModifiedBy>
  <cp:revision>111</cp:revision>
  <dcterms:created xsi:type="dcterms:W3CDTF">2015-05-19T05:06:23Z</dcterms:created>
  <dcterms:modified xsi:type="dcterms:W3CDTF">2020-01-21T02:00:00Z</dcterms:modified>
</cp:coreProperties>
</file>